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64" r:id="rId2"/>
    <p:sldId id="265" r:id="rId3"/>
    <p:sldId id="270" r:id="rId4"/>
    <p:sldId id="299" r:id="rId5"/>
    <p:sldId id="323" r:id="rId6"/>
    <p:sldId id="324" r:id="rId7"/>
    <p:sldId id="313" r:id="rId8"/>
    <p:sldId id="317" r:id="rId9"/>
    <p:sldId id="322" r:id="rId10"/>
    <p:sldId id="321" r:id="rId11"/>
    <p:sldId id="283" r:id="rId12"/>
    <p:sldId id="327" r:id="rId13"/>
    <p:sldId id="326" r:id="rId14"/>
    <p:sldId id="338" r:id="rId15"/>
    <p:sldId id="341" r:id="rId16"/>
    <p:sldId id="330" r:id="rId17"/>
    <p:sldId id="342" r:id="rId18"/>
    <p:sldId id="340" r:id="rId19"/>
    <p:sldId id="332" r:id="rId20"/>
    <p:sldId id="343" r:id="rId21"/>
    <p:sldId id="344" r:id="rId22"/>
    <p:sldId id="334" r:id="rId23"/>
    <p:sldId id="267" r:id="rId24"/>
    <p:sldId id="335" r:id="rId25"/>
    <p:sldId id="337" r:id="rId26"/>
    <p:sldId id="336" r:id="rId27"/>
    <p:sldId id="311" r:id="rId28"/>
    <p:sldId id="333" r:id="rId29"/>
    <p:sldId id="298" r:id="rId30"/>
  </p:sldIdLst>
  <p:sldSz cx="12192000" cy="6858000"/>
  <p:notesSz cx="6858000" cy="9144000"/>
  <p:embeddedFontLst>
    <p:embeddedFont>
      <p:font typeface="Arial Black" panose="020B0A04020102020204" pitchFamily="34" charset="0"/>
      <p:bold r:id="rId32"/>
    </p:embeddedFont>
    <p:embeddedFont>
      <p:font typeface="Segoe Print" panose="02000600000000000000" pitchFamily="2" charset="0"/>
      <p:regular r:id="rId33"/>
      <p:bold r:id="rId34"/>
    </p:embeddedFont>
    <p:embeddedFont>
      <p:font typeface="나눔스퀘어" panose="020B0600000101010101" pitchFamily="50" charset="-127"/>
      <p:regular r:id="rId35"/>
    </p:embeddedFont>
    <p:embeddedFont>
      <p:font typeface="나눔스퀘어 ExtraBold" panose="020B0600000101010101" pitchFamily="50" charset="-127"/>
      <p:bold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뫼비우스 Bold" panose="02000500000000000000" pitchFamily="2" charset="-127"/>
      <p:regular r:id="rId39"/>
    </p:embeddedFont>
    <p:embeddedFont>
      <p:font typeface="뫼비우스 Regular" panose="02000700060000000000" pitchFamily="2" charset="-127"/>
      <p:regular r:id="rId40"/>
    </p:embeddedFont>
    <p:embeddedFont>
      <p:font typeface="배달의민족 주아" panose="02020603020101020101" pitchFamily="18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유정" initials="신" lastIdx="1" clrIdx="0"/>
  <p:cmAuthor id="2" name="최 인선" initials="최인" lastIdx="1" clrIdx="1">
    <p:extLst>
      <p:ext uri="{19B8F6BF-5375-455C-9EA6-DF929625EA0E}">
        <p15:presenceInfo xmlns:p15="http://schemas.microsoft.com/office/powerpoint/2012/main" userId="d117edc7ccc9db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9E9"/>
    <a:srgbClr val="4F4C47"/>
    <a:srgbClr val="E30513"/>
    <a:srgbClr val="CEE8F2"/>
    <a:srgbClr val="E4E2F6"/>
    <a:srgbClr val="B5B0E6"/>
    <a:srgbClr val="787878"/>
    <a:srgbClr val="FFDA66"/>
    <a:srgbClr val="9C97DD"/>
    <a:srgbClr val="7D7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84259" autoAdjust="0"/>
  </p:normalViewPr>
  <p:slideViewPr>
    <p:cSldViewPr snapToGrid="0">
      <p:cViewPr varScale="1">
        <p:scale>
          <a:sx n="72" d="100"/>
          <a:sy n="72" d="100"/>
        </p:scale>
        <p:origin x="98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DB047-453D-844F-AD8E-31EF5F0C1D97}" type="datetimeFigureOut">
              <a:rPr kumimoji="1" lang="ko-KR" altLang="en-US" smtClean="0"/>
              <a:t>2020-06-26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28ABA8-1DFD-9345-AA6F-1BD8B23ECAC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0419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8ABA8-1DFD-9345-AA6F-1BD8B23ECAC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6725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8ABA8-1DFD-9345-AA6F-1BD8B23ECAC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930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버전에 맞게 컴파일해주고 </a:t>
            </a:r>
            <a:r>
              <a:rPr lang="en-US" altLang="ko-KR" dirty="0" err="1"/>
              <a:t>abi</a:t>
            </a:r>
            <a:r>
              <a:rPr lang="en-US" altLang="ko-KR" dirty="0"/>
              <a:t> </a:t>
            </a:r>
            <a:r>
              <a:rPr lang="ko-KR" altLang="en-US" dirty="0"/>
              <a:t>코드를</a:t>
            </a:r>
            <a:endParaRPr lang="en-US" altLang="ko-KR" dirty="0"/>
          </a:p>
          <a:p>
            <a:r>
              <a:rPr lang="en-US" altLang="ko-KR" dirty="0"/>
              <a:t>Contract</a:t>
            </a:r>
            <a:r>
              <a:rPr lang="ko-KR" altLang="en-US" dirty="0"/>
              <a:t>를 맺는 </a:t>
            </a:r>
            <a:r>
              <a:rPr lang="en-US" altLang="ko-KR" dirty="0"/>
              <a:t>Html</a:t>
            </a:r>
            <a:r>
              <a:rPr lang="ko-KR" altLang="en-US" dirty="0"/>
              <a:t>코드에 </a:t>
            </a:r>
            <a:r>
              <a:rPr lang="ko-KR" altLang="en-US" dirty="0" err="1"/>
              <a:t>붙여넣음</a:t>
            </a:r>
            <a:endParaRPr lang="ko-KR" altLang="en-US" dirty="0"/>
          </a:p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8ABA8-1DFD-9345-AA6F-1BD8B23ECAC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123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Deploy at ‘</a:t>
            </a:r>
            <a:r>
              <a:rPr lang="en-US" altLang="ko-KR" dirty="0" err="1"/>
              <a:t>Web3</a:t>
            </a:r>
            <a:r>
              <a:rPr lang="en-US" altLang="ko-KR" dirty="0"/>
              <a:t> Provider’ environment (Endpoint</a:t>
            </a:r>
            <a:r>
              <a:rPr lang="ko-KR" altLang="en-US" dirty="0"/>
              <a:t>는 </a:t>
            </a:r>
            <a:r>
              <a:rPr lang="ko-KR" altLang="en-US" dirty="0" err="1"/>
              <a:t>가나슈의</a:t>
            </a:r>
            <a:r>
              <a:rPr lang="ko-KR" altLang="en-US" dirty="0"/>
              <a:t> </a:t>
            </a:r>
            <a:r>
              <a:rPr lang="en-US" altLang="ko-KR" dirty="0"/>
              <a:t>RPC</a:t>
            </a:r>
            <a:r>
              <a:rPr lang="ko-KR" altLang="en-US" dirty="0"/>
              <a:t> 서버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Deploy </a:t>
            </a:r>
            <a:r>
              <a:rPr lang="ko-KR" altLang="en-US" dirty="0"/>
              <a:t>후 자바 코드에 </a:t>
            </a:r>
            <a:r>
              <a:rPr lang="en-US" altLang="ko-KR" dirty="0"/>
              <a:t>contract address copy &amp; paste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8ABA8-1DFD-9345-AA6F-1BD8B23ECAC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859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약 </a:t>
            </a:r>
            <a:r>
              <a:rPr kumimoji="1" lang="en-US" altLang="ko-KR" dirty="0"/>
              <a:t>8000</a:t>
            </a:r>
            <a:r>
              <a:rPr kumimoji="1" lang="ko-KR" altLang="en-US" dirty="0"/>
              <a:t>여개의 영화 리뷰 데이터 셋을 </a:t>
            </a:r>
            <a:r>
              <a:rPr kumimoji="1" lang="en-US" altLang="ko-KR" dirty="0"/>
              <a:t>training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set</a:t>
            </a:r>
            <a:r>
              <a:rPr kumimoji="1" lang="ko-KR" altLang="en-US" dirty="0"/>
              <a:t>으로 사용하여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mecab</a:t>
            </a:r>
            <a:r>
              <a:rPr kumimoji="1" lang="ko-KR" altLang="en-US" dirty="0"/>
              <a:t> </a:t>
            </a:r>
            <a:r>
              <a:rPr kumimoji="1" lang="en-US" altLang="ko-KR" dirty="0"/>
              <a:t>library</a:t>
            </a:r>
            <a:r>
              <a:rPr kumimoji="1" lang="ko-KR" altLang="en-US" dirty="0"/>
              <a:t>를 사용하여 형태소 단위로 나누어 트레이닝을 시킴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트레이닝 된 </a:t>
            </a:r>
            <a:r>
              <a:rPr kumimoji="1" lang="en-US" altLang="ko-KR" dirty="0"/>
              <a:t>classifier</a:t>
            </a:r>
            <a:r>
              <a:rPr kumimoji="1" lang="ko-KR" altLang="en-US" dirty="0"/>
              <a:t>를 가지고 웹페이지에 달린 댓글의 </a:t>
            </a:r>
            <a:r>
              <a:rPr kumimoji="1" lang="ko-KR" altLang="en-US" dirty="0" err="1"/>
              <a:t>긍부정을</a:t>
            </a:r>
            <a:r>
              <a:rPr kumimoji="1" lang="ko-KR" altLang="en-US" dirty="0"/>
              <a:t> 판단하였다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데이터 셋이 많지는 않아서 정확도는 낮으나 추후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데이터의 양이 많아지면 정확도도 올라갈 것으로 기대한다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8ABA8-1DFD-9345-AA6F-1BD8B23ECAC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694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버전에 맞게 컴파일해주고 </a:t>
            </a:r>
            <a:r>
              <a:rPr lang="en-US" altLang="ko-KR" dirty="0" err="1"/>
              <a:t>abi</a:t>
            </a:r>
            <a:r>
              <a:rPr lang="en-US" altLang="ko-KR" dirty="0"/>
              <a:t> </a:t>
            </a:r>
            <a:r>
              <a:rPr lang="ko-KR" altLang="en-US" dirty="0"/>
              <a:t>코드를</a:t>
            </a:r>
            <a:endParaRPr lang="en-US" altLang="ko-KR" dirty="0"/>
          </a:p>
          <a:p>
            <a:r>
              <a:rPr lang="en-US" altLang="ko-KR" dirty="0"/>
              <a:t>Contract</a:t>
            </a:r>
            <a:r>
              <a:rPr lang="ko-KR" altLang="en-US" dirty="0"/>
              <a:t>를 맺는 </a:t>
            </a:r>
            <a:r>
              <a:rPr lang="en-US" altLang="ko-KR" dirty="0"/>
              <a:t>Html</a:t>
            </a:r>
            <a:r>
              <a:rPr lang="ko-KR" altLang="en-US" dirty="0"/>
              <a:t>코드에 </a:t>
            </a:r>
            <a:r>
              <a:rPr lang="ko-KR" altLang="en-US" dirty="0" err="1"/>
              <a:t>붙여넣음</a:t>
            </a:r>
            <a:endParaRPr lang="ko-KR" altLang="en-US" dirty="0"/>
          </a:p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8ABA8-1DFD-9345-AA6F-1BD8B23ECAC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543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8ABA8-1DFD-9345-AA6F-1BD8B23ECAC6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8536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8ABA8-1DFD-9345-AA6F-1BD8B23ECAC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838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/>
              <a:t>Strength</a:t>
            </a:r>
          </a:p>
          <a:p>
            <a:r>
              <a:rPr lang="ko-KR" altLang="en-US" b="0" dirty="0"/>
              <a:t>거래의 신뢰도 증가</a:t>
            </a: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리뷰의 신뢰도 증가</a:t>
            </a:r>
            <a:endParaRPr lang="en-US" altLang="ko-KR" b="0" dirty="0"/>
          </a:p>
          <a:p>
            <a:r>
              <a:rPr lang="ko-KR" altLang="en-US" b="0" dirty="0"/>
              <a:t>온라인 저작물 저작권 보호</a:t>
            </a:r>
            <a:endParaRPr lang="en-US" altLang="ko-KR" b="0" dirty="0"/>
          </a:p>
          <a:p>
            <a:r>
              <a:rPr lang="en-US" altLang="ko-KR" b="0" dirty="0"/>
              <a:t>Weakness</a:t>
            </a:r>
          </a:p>
          <a:p>
            <a:r>
              <a:rPr lang="ko-KR" altLang="en-US" b="0" dirty="0"/>
              <a:t>거래될 자료의 부족</a:t>
            </a:r>
            <a:endParaRPr lang="en-US" altLang="ko-KR" b="0" dirty="0"/>
          </a:p>
          <a:p>
            <a:r>
              <a:rPr lang="en-US" altLang="ko-KR" b="0" dirty="0"/>
              <a:t>Opportunities</a:t>
            </a:r>
          </a:p>
          <a:p>
            <a:r>
              <a:rPr lang="ko-KR" altLang="en-US" b="0" dirty="0"/>
              <a:t>공유경제 시장의 성장</a:t>
            </a:r>
          </a:p>
          <a:p>
            <a:r>
              <a:rPr lang="en-US" altLang="ko-KR" b="0" dirty="0"/>
              <a:t>Threats</a:t>
            </a:r>
          </a:p>
          <a:p>
            <a:r>
              <a:rPr lang="ko-KR" altLang="en-US" b="0" dirty="0"/>
              <a:t>기존 플랫폼 사용자들을 유입하는 것이 어려움</a:t>
            </a:r>
            <a:endParaRPr lang="en-US" altLang="ko-KR" b="0" dirty="0"/>
          </a:p>
          <a:p>
            <a:r>
              <a:rPr lang="ko-KR" altLang="en-US" b="0" dirty="0"/>
              <a:t>블록체인에 대한 사용자들의 인식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8ABA8-1DFD-9345-AA6F-1BD8B23ECAC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0399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8ABA8-1DFD-9345-AA6F-1BD8B23ECAC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117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8ABA8-1DFD-9345-AA6F-1BD8B23ECAC6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307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8ABA8-1DFD-9345-AA6F-1BD8B23ECAC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0036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비디오 삽입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8ABA8-1DFD-9345-AA6F-1BD8B23ECAC6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2908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8ABA8-1DFD-9345-AA6F-1BD8B23ECAC6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720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8ABA8-1DFD-9345-AA6F-1BD8B23ECAC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6929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8ABA8-1DFD-9345-AA6F-1BD8B23ECAC6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0880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8ABA8-1DFD-9345-AA6F-1BD8B23ECAC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454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8ABA8-1DFD-9345-AA6F-1BD8B23ECAC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436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8ABA8-1DFD-9345-AA6F-1BD8B23ECAC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014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8ABA8-1DFD-9345-AA6F-1BD8B23ECAC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59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12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40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2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65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09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985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008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47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73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3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A607-1878-474E-AFDE-19D592E59C11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36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oungpark9187/Shareport/wiki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-1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5" y="682965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155207" y="3211993"/>
            <a:ext cx="1908000" cy="36000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endParaRPr lang="en-US" altLang="ko-KR" sz="2400" b="1" i="1" dirty="0">
              <a:solidFill>
                <a:prstClr val="white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72825" y="2238962"/>
            <a:ext cx="7672765" cy="955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800" b="1" dirty="0" err="1">
                <a:solidFill>
                  <a:srgbClr val="7D76D3"/>
                </a:solidFill>
                <a:latin typeface="Segoe Print" panose="02000600000000000000" pitchFamily="2" charset="0"/>
                <a:cs typeface="Aharoni" panose="02010803020104030203" pitchFamily="2" charset="-79"/>
              </a:rPr>
              <a:t>shaRe:port</a:t>
            </a:r>
            <a:endParaRPr lang="en-US" altLang="ko-KR" sz="4800" b="1" dirty="0">
              <a:solidFill>
                <a:srgbClr val="7D76D3"/>
              </a:solidFill>
              <a:latin typeface="Segoe Print" panose="020006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181" y="3755342"/>
            <a:ext cx="6414054" cy="2615508"/>
          </a:xfrm>
          <a:prstGeom prst="rect">
            <a:avLst/>
          </a:prstGeom>
        </p:spPr>
      </p:pic>
      <p:sp>
        <p:nvSpPr>
          <p:cNvPr id="13" name="자유형 12"/>
          <p:cNvSpPr/>
          <p:nvPr/>
        </p:nvSpPr>
        <p:spPr>
          <a:xfrm>
            <a:off x="563446" y="68296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11006999" y="5634660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5016600" y="340802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chemeClr val="bg2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이하림</a:t>
            </a: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최인선 박소영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953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3200" b="1" dirty="0" err="1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shaRe:port</a:t>
            </a:r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 - </a:t>
            </a:r>
            <a:r>
              <a:rPr lang="en-US" altLang="ko-KR" sz="28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key feature </a:t>
            </a:r>
            <a:r>
              <a:rPr lang="en-US" altLang="ko-KR" sz="28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③</a:t>
            </a:r>
            <a:endParaRPr lang="en-US" altLang="ko-KR" sz="3200" b="1" dirty="0">
              <a:solidFill>
                <a:prstClr val="white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5" y="864904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prstClr val="white"/>
                </a:solidFill>
              </a:rPr>
              <a:t>이방인이란 </a:t>
            </a:r>
            <a:r>
              <a:rPr lang="en-US" altLang="ko-KR" dirty="0">
                <a:solidFill>
                  <a:prstClr val="white"/>
                </a:solidFill>
              </a:rPr>
              <a:t>?2. </a:t>
            </a:r>
            <a:r>
              <a:rPr lang="ko-KR" altLang="en-US" dirty="0">
                <a:solidFill>
                  <a:prstClr val="white"/>
                </a:solidFill>
              </a:rPr>
              <a:t>이방인의 종류</a:t>
            </a:r>
            <a:r>
              <a:rPr lang="en-US" altLang="ko-KR" dirty="0">
                <a:solidFill>
                  <a:prstClr val="white"/>
                </a:solidFill>
              </a:rPr>
              <a:t>3. </a:t>
            </a:r>
            <a:r>
              <a:rPr lang="ko-KR" altLang="en-US" dirty="0">
                <a:solidFill>
                  <a:prstClr val="white"/>
                </a:solidFill>
              </a:rPr>
              <a:t>난민의 수와 생명과 나눔의 관점에서의 문제</a:t>
            </a:r>
            <a:r>
              <a:rPr lang="en-US" altLang="ko-KR" dirty="0">
                <a:solidFill>
                  <a:prstClr val="white"/>
                </a:solidFill>
              </a:rPr>
              <a:t>4. </a:t>
            </a:r>
            <a:r>
              <a:rPr lang="ko-KR" altLang="en-US" dirty="0">
                <a:solidFill>
                  <a:prstClr val="white"/>
                </a:solidFill>
              </a:rPr>
              <a:t>난민을 위한 복지제도의 종류 </a:t>
            </a:r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복지제도의 문제점</a:t>
            </a:r>
            <a:r>
              <a:rPr lang="en-US" altLang="ko-KR" dirty="0">
                <a:solidFill>
                  <a:prstClr val="white"/>
                </a:solidFill>
              </a:rPr>
              <a:t>6. </a:t>
            </a:r>
            <a:r>
              <a:rPr lang="ko-KR" altLang="en-US" dirty="0">
                <a:solidFill>
                  <a:prstClr val="white"/>
                </a:solidFill>
              </a:rPr>
              <a:t>실천 팁 </a:t>
            </a:r>
            <a:r>
              <a:rPr lang="en-US" altLang="ko-KR" dirty="0">
                <a:solidFill>
                  <a:prstClr val="white"/>
                </a:solidFill>
              </a:rPr>
              <a:t>7. </a:t>
            </a:r>
            <a:r>
              <a:rPr lang="ko-KR" altLang="en-US" dirty="0">
                <a:solidFill>
                  <a:prstClr val="white"/>
                </a:solidFill>
              </a:rPr>
              <a:t>생명과 나눔의 재정의 </a:t>
            </a:r>
            <a:r>
              <a:rPr lang="en-US" altLang="ko-KR" dirty="0">
                <a:solidFill>
                  <a:prstClr val="white"/>
                </a:solidFill>
              </a:rPr>
              <a:t>1. </a:t>
            </a:r>
            <a:r>
              <a:rPr lang="ko-KR" altLang="en-US" dirty="0">
                <a:solidFill>
                  <a:prstClr val="white"/>
                </a:solidFill>
              </a:rPr>
              <a:t>이방인이란 </a:t>
            </a:r>
            <a:r>
              <a:rPr lang="en-US" altLang="ko-KR" dirty="0">
                <a:solidFill>
                  <a:prstClr val="white"/>
                </a:solidFill>
              </a:rPr>
              <a:t>?2. </a:t>
            </a:r>
            <a:r>
              <a:rPr lang="ko-KR" altLang="en-US" dirty="0">
                <a:solidFill>
                  <a:prstClr val="white"/>
                </a:solidFill>
              </a:rPr>
              <a:t>이방인의 종류</a:t>
            </a:r>
            <a:r>
              <a:rPr lang="en-US" altLang="ko-KR" dirty="0">
                <a:solidFill>
                  <a:prstClr val="white"/>
                </a:solidFill>
              </a:rPr>
              <a:t>3. </a:t>
            </a:r>
            <a:r>
              <a:rPr lang="ko-KR" altLang="en-US" dirty="0">
                <a:solidFill>
                  <a:prstClr val="white"/>
                </a:solidFill>
              </a:rPr>
              <a:t>난민의 수와 생명과 나눔의 관점에서의 문제</a:t>
            </a:r>
            <a:r>
              <a:rPr lang="en-US" altLang="ko-KR" dirty="0">
                <a:solidFill>
                  <a:prstClr val="white"/>
                </a:solidFill>
              </a:rPr>
              <a:t>4. </a:t>
            </a:r>
            <a:r>
              <a:rPr lang="ko-KR" altLang="en-US" dirty="0">
                <a:solidFill>
                  <a:prstClr val="white"/>
                </a:solidFill>
              </a:rPr>
              <a:t>난민을 위한 복지제도의 종류 </a:t>
            </a:r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복지제도의 문제점</a:t>
            </a:r>
            <a:r>
              <a:rPr lang="en-US" altLang="ko-KR" dirty="0">
                <a:solidFill>
                  <a:prstClr val="white"/>
                </a:solidFill>
              </a:rPr>
              <a:t>6. </a:t>
            </a:r>
            <a:r>
              <a:rPr lang="ko-KR" altLang="en-US" dirty="0">
                <a:solidFill>
                  <a:prstClr val="white"/>
                </a:solidFill>
              </a:rPr>
              <a:t>실천 팁 </a:t>
            </a:r>
            <a:r>
              <a:rPr lang="en-US" altLang="ko-KR" dirty="0">
                <a:solidFill>
                  <a:prstClr val="white"/>
                </a:solidFill>
              </a:rPr>
              <a:t>7. </a:t>
            </a:r>
            <a:r>
              <a:rPr lang="ko-KR" altLang="en-US" dirty="0">
                <a:solidFill>
                  <a:prstClr val="white"/>
                </a:solidFill>
              </a:rPr>
              <a:t>생명과 나눔의 재정의 </a:t>
            </a:r>
            <a:r>
              <a:rPr lang="en-US" altLang="ko-KR" dirty="0">
                <a:solidFill>
                  <a:prstClr val="white"/>
                </a:solidFill>
              </a:rPr>
              <a:t>1. </a:t>
            </a:r>
            <a:r>
              <a:rPr lang="ko-KR" altLang="en-US" dirty="0">
                <a:solidFill>
                  <a:prstClr val="white"/>
                </a:solidFill>
              </a:rPr>
              <a:t>이방인이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63446" y="864904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816599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726E57-089F-4470-8D05-6B9D5B3E54EF}"/>
              </a:ext>
            </a:extLst>
          </p:cNvPr>
          <p:cNvGrpSpPr/>
          <p:nvPr/>
        </p:nvGrpSpPr>
        <p:grpSpPr>
          <a:xfrm>
            <a:off x="3485138" y="1834440"/>
            <a:ext cx="5221724" cy="516777"/>
            <a:chOff x="1136697" y="1834440"/>
            <a:chExt cx="5221724" cy="51677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C1A79FB-5FA0-4FEE-920E-AB295C3F9140}"/>
                </a:ext>
              </a:extLst>
            </p:cNvPr>
            <p:cNvSpPr/>
            <p:nvPr/>
          </p:nvSpPr>
          <p:spPr>
            <a:xfrm>
              <a:off x="1136697" y="1834440"/>
              <a:ext cx="5221724" cy="5103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359DFD-9D40-445D-B0B2-DC5E959BFEA0}"/>
                </a:ext>
              </a:extLst>
            </p:cNvPr>
            <p:cNvSpPr txBox="1"/>
            <p:nvPr/>
          </p:nvSpPr>
          <p:spPr>
            <a:xfrm>
              <a:off x="1399117" y="1889552"/>
              <a:ext cx="4696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● </a:t>
              </a:r>
              <a:r>
                <a:rPr lang="en-US" altLang="ko-KR" sz="2400" b="1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Reliability of</a:t>
              </a:r>
              <a:r>
                <a:rPr lang="ko-KR" altLang="en-US" sz="2400" b="1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 </a:t>
              </a:r>
              <a:r>
                <a:rPr lang="en-US" altLang="ko-KR" sz="2400" b="1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value of report</a:t>
              </a:r>
              <a:endParaRPr lang="ko-KR" altLang="en-US" sz="2400" b="1" dirty="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83FFD0-398B-4153-BED0-D39B5961D971}"/>
              </a:ext>
            </a:extLst>
          </p:cNvPr>
          <p:cNvSpPr/>
          <p:nvPr/>
        </p:nvSpPr>
        <p:spPr>
          <a:xfrm>
            <a:off x="1633870" y="2736908"/>
            <a:ext cx="8924260" cy="2163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☛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Calculate the rating through </a:t>
            </a:r>
            <a:r>
              <a:rPr lang="en-US" altLang="ko-KR" sz="2000" b="1" dirty="0">
                <a:solidFill>
                  <a:srgbClr val="E3051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review analysis</a:t>
            </a: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☛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Divide the text into </a:t>
            </a:r>
            <a:r>
              <a:rPr lang="en-US" altLang="ko-KR" sz="2000" b="1" dirty="0">
                <a:solidFill>
                  <a:srgbClr val="E3051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morpheme units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 determine </a:t>
            </a: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whether the </a:t>
            </a:r>
            <a:r>
              <a:rPr lang="en-US" altLang="ko-KR" sz="2000" b="1" dirty="0">
                <a:solidFill>
                  <a:srgbClr val="E3051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sentence is positive or negative.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279392-DAE0-4393-BF4A-64909425B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982" y="4459313"/>
            <a:ext cx="1957218" cy="195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06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5" y="682965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63446" y="68296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634660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86B8753-C264-409D-9426-AC0D4570B833}"/>
              </a:ext>
            </a:extLst>
          </p:cNvPr>
          <p:cNvGrpSpPr/>
          <p:nvPr/>
        </p:nvGrpSpPr>
        <p:grpSpPr>
          <a:xfrm>
            <a:off x="2132814" y="2834964"/>
            <a:ext cx="7926373" cy="1188073"/>
            <a:chOff x="2259617" y="2395200"/>
            <a:chExt cx="7672765" cy="1188073"/>
          </a:xfrm>
        </p:grpSpPr>
        <p:sp>
          <p:nvSpPr>
            <p:cNvPr id="7" name="직사각형 6"/>
            <p:cNvSpPr/>
            <p:nvPr/>
          </p:nvSpPr>
          <p:spPr>
            <a:xfrm flipV="1">
              <a:off x="5141999" y="3547273"/>
              <a:ext cx="1908000" cy="36000"/>
            </a:xfrm>
            <a:prstGeom prst="rect">
              <a:avLst/>
            </a:prstGeom>
            <a:solidFill>
              <a:srgbClr val="7D76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endParaRPr lang="en-US" altLang="ko-KR" sz="2400" b="1" i="1" dirty="0">
                <a:solidFill>
                  <a:prstClr val="white"/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59617" y="2395200"/>
              <a:ext cx="7672765" cy="9557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400" b="1" dirty="0">
                  <a:solidFill>
                    <a:srgbClr val="7D76D3"/>
                  </a:solidFill>
                  <a:latin typeface="Segoe Print" panose="02000600000000000000" pitchFamily="2" charset="0"/>
                  <a:cs typeface="Aharoni" panose="02010803020104030203" pitchFamily="2" charset="-79"/>
                </a:rPr>
                <a:t>Architecture &amp; Technologies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7902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Architecture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3445" y="864904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</a:p>
        </p:txBody>
      </p:sp>
      <p:sp>
        <p:nvSpPr>
          <p:cNvPr id="18" name="자유형 17"/>
          <p:cNvSpPr/>
          <p:nvPr/>
        </p:nvSpPr>
        <p:spPr>
          <a:xfrm>
            <a:off x="563446" y="864904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816599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Picture 4" descr="metamask에 대한 이미지 검색결과">
            <a:extLst>
              <a:ext uri="{FF2B5EF4-FFF2-40B4-BE49-F238E27FC236}">
                <a16:creationId xmlns:a16="http://schemas.microsoft.com/office/drawing/2014/main" id="{48652EB8-5205-4E83-BE2D-2938405DC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24200" y="2672921"/>
            <a:ext cx="1670878" cy="157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ganache blockchain에 대한 이미지 검색결과">
            <a:extLst>
              <a:ext uri="{FF2B5EF4-FFF2-40B4-BE49-F238E27FC236}">
                <a16:creationId xmlns:a16="http://schemas.microsoft.com/office/drawing/2014/main" id="{692EAAD8-AB10-44C0-9DA7-3BFF4C104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193" y="2810825"/>
            <a:ext cx="2439196" cy="132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BB74D59-7585-40C8-87C8-DC00873B2E18}"/>
              </a:ext>
            </a:extLst>
          </p:cNvPr>
          <p:cNvGrpSpPr/>
          <p:nvPr/>
        </p:nvGrpSpPr>
        <p:grpSpPr>
          <a:xfrm>
            <a:off x="1371635" y="3880622"/>
            <a:ext cx="1964234" cy="1964234"/>
            <a:chOff x="943856" y="1539205"/>
            <a:chExt cx="1964234" cy="1964234"/>
          </a:xfrm>
        </p:grpSpPr>
        <p:pic>
          <p:nvPicPr>
            <p:cNvPr id="4100" name="Picture 4" descr="Computer free icon">
              <a:extLst>
                <a:ext uri="{FF2B5EF4-FFF2-40B4-BE49-F238E27FC236}">
                  <a16:creationId xmlns:a16="http://schemas.microsoft.com/office/drawing/2014/main" id="{2414E03A-38BF-451A-AB66-7C8BFBB80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856" y="1539205"/>
              <a:ext cx="1964234" cy="1964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DF88D3-0D84-4A04-A734-D73FD79DD3C1}"/>
                </a:ext>
              </a:extLst>
            </p:cNvPr>
            <p:cNvSpPr txBox="1"/>
            <p:nvPr/>
          </p:nvSpPr>
          <p:spPr>
            <a:xfrm>
              <a:off x="1091317" y="2052312"/>
              <a:ext cx="1669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Web3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1BE27D9-AEBC-4174-B074-22F13630FC7A}"/>
              </a:ext>
            </a:extLst>
          </p:cNvPr>
          <p:cNvGrpSpPr/>
          <p:nvPr/>
        </p:nvGrpSpPr>
        <p:grpSpPr>
          <a:xfrm>
            <a:off x="4729240" y="4369852"/>
            <a:ext cx="3607313" cy="1598690"/>
            <a:chOff x="7770038" y="3092368"/>
            <a:chExt cx="3607313" cy="159869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7B64067-7621-4226-828B-F120A244D800}"/>
                </a:ext>
              </a:extLst>
            </p:cNvPr>
            <p:cNvGrpSpPr/>
            <p:nvPr/>
          </p:nvGrpSpPr>
          <p:grpSpPr>
            <a:xfrm>
              <a:off x="7770038" y="3092368"/>
              <a:ext cx="3394526" cy="1260136"/>
              <a:chOff x="7972523" y="3397132"/>
              <a:chExt cx="3394526" cy="1260136"/>
            </a:xfrm>
          </p:grpSpPr>
          <p:pic>
            <p:nvPicPr>
              <p:cNvPr id="25" name="Picture 16" descr="관련 이미지">
                <a:extLst>
                  <a:ext uri="{FF2B5EF4-FFF2-40B4-BE49-F238E27FC236}">
                    <a16:creationId xmlns:a16="http://schemas.microsoft.com/office/drawing/2014/main" id="{C4029EE6-9A83-4347-BCB8-B6D86A0DDA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61" r="26790"/>
              <a:stretch/>
            </p:blipFill>
            <p:spPr bwMode="auto">
              <a:xfrm>
                <a:off x="7972523" y="3397132"/>
                <a:ext cx="941999" cy="12601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 descr="Edit free icon">
                <a:extLst>
                  <a:ext uri="{FF2B5EF4-FFF2-40B4-BE49-F238E27FC236}">
                    <a16:creationId xmlns:a16="http://schemas.microsoft.com/office/drawing/2014/main" id="{E55C6E14-0DA0-4AB8-8D1B-D775A46F0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54175" y="3470763"/>
                <a:ext cx="1112874" cy="11128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화살표: 오른쪽 35">
                <a:extLst>
                  <a:ext uri="{FF2B5EF4-FFF2-40B4-BE49-F238E27FC236}">
                    <a16:creationId xmlns:a16="http://schemas.microsoft.com/office/drawing/2014/main" id="{28F40F29-65C5-4772-A658-697EFB903295}"/>
                  </a:ext>
                </a:extLst>
              </p:cNvPr>
              <p:cNvSpPr/>
              <p:nvPr/>
            </p:nvSpPr>
            <p:spPr>
              <a:xfrm>
                <a:off x="9288338" y="3784884"/>
                <a:ext cx="592021" cy="484632"/>
              </a:xfrm>
              <a:prstGeom prst="rightArrow">
                <a:avLst/>
              </a:prstGeom>
              <a:solidFill>
                <a:schemeClr val="bg1"/>
              </a:solidFill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6DD5FED-2850-4CA3-B7A2-F92A185B55C4}"/>
                </a:ext>
              </a:extLst>
            </p:cNvPr>
            <p:cNvSpPr txBox="1"/>
            <p:nvPr/>
          </p:nvSpPr>
          <p:spPr>
            <a:xfrm>
              <a:off x="9748052" y="4352504"/>
              <a:ext cx="16292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Smart contract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E662DDC-C54E-4927-99FC-A6CF63B4BF99}"/>
              </a:ext>
            </a:extLst>
          </p:cNvPr>
          <p:cNvGrpSpPr/>
          <p:nvPr/>
        </p:nvGrpSpPr>
        <p:grpSpPr>
          <a:xfrm>
            <a:off x="1371635" y="1159595"/>
            <a:ext cx="1964234" cy="1964234"/>
            <a:chOff x="791456" y="-1250481"/>
            <a:chExt cx="1964234" cy="1964234"/>
          </a:xfrm>
        </p:grpSpPr>
        <p:pic>
          <p:nvPicPr>
            <p:cNvPr id="41" name="Picture 4" descr="Computer free icon">
              <a:extLst>
                <a:ext uri="{FF2B5EF4-FFF2-40B4-BE49-F238E27FC236}">
                  <a16:creationId xmlns:a16="http://schemas.microsoft.com/office/drawing/2014/main" id="{D84C6155-B151-4881-B1A1-7E8D952EAC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456" y="-1250481"/>
              <a:ext cx="1964234" cy="1964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4B031A-193B-464D-8E36-D746A639E46E}"/>
                </a:ext>
              </a:extLst>
            </p:cNvPr>
            <p:cNvSpPr txBox="1"/>
            <p:nvPr/>
          </p:nvSpPr>
          <p:spPr>
            <a:xfrm>
              <a:off x="921549" y="-711892"/>
              <a:ext cx="1669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Shareport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34FB42B3-A666-433A-A92F-2057D91B388E}"/>
              </a:ext>
            </a:extLst>
          </p:cNvPr>
          <p:cNvSpPr/>
          <p:nvPr/>
        </p:nvSpPr>
        <p:spPr>
          <a:xfrm rot="5400000">
            <a:off x="2013717" y="3318610"/>
            <a:ext cx="645333" cy="360626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3F6B3DA-0A1E-490C-9A4B-CF3B7719409D}"/>
              </a:ext>
            </a:extLst>
          </p:cNvPr>
          <p:cNvGrpSpPr/>
          <p:nvPr/>
        </p:nvGrpSpPr>
        <p:grpSpPr>
          <a:xfrm>
            <a:off x="4865097" y="1507052"/>
            <a:ext cx="2152055" cy="804837"/>
            <a:chOff x="3837607" y="1335913"/>
            <a:chExt cx="2152055" cy="804837"/>
          </a:xfrm>
        </p:grpSpPr>
        <p:pic>
          <p:nvPicPr>
            <p:cNvPr id="48" name="Picture 8" descr="firebase에 대한 이미지 검색결과">
              <a:extLst>
                <a:ext uri="{FF2B5EF4-FFF2-40B4-BE49-F238E27FC236}">
                  <a16:creationId xmlns:a16="http://schemas.microsoft.com/office/drawing/2014/main" id="{9B9727E7-0243-4E6F-958F-C6F8CBCF5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6" t="25538" r="6971" b="25801"/>
            <a:stretch/>
          </p:blipFill>
          <p:spPr bwMode="auto">
            <a:xfrm>
              <a:off x="4685698" y="1551470"/>
              <a:ext cx="1303964" cy="379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Database free icon">
              <a:extLst>
                <a:ext uri="{FF2B5EF4-FFF2-40B4-BE49-F238E27FC236}">
                  <a16:creationId xmlns:a16="http://schemas.microsoft.com/office/drawing/2014/main" id="{C6B7DB70-7B34-4737-867E-E70D4C34C3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837607" y="1335913"/>
              <a:ext cx="804837" cy="804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화살표: 왼쪽/오른쪽 54">
            <a:extLst>
              <a:ext uri="{FF2B5EF4-FFF2-40B4-BE49-F238E27FC236}">
                <a16:creationId xmlns:a16="http://schemas.microsoft.com/office/drawing/2014/main" id="{4BAD2C4D-4370-4B0C-8AA0-0A38B7F1D111}"/>
              </a:ext>
            </a:extLst>
          </p:cNvPr>
          <p:cNvSpPr/>
          <p:nvPr/>
        </p:nvSpPr>
        <p:spPr>
          <a:xfrm>
            <a:off x="3778867" y="1778880"/>
            <a:ext cx="645333" cy="360626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화살표: 왼쪽/오른쪽 56">
            <a:extLst>
              <a:ext uri="{FF2B5EF4-FFF2-40B4-BE49-F238E27FC236}">
                <a16:creationId xmlns:a16="http://schemas.microsoft.com/office/drawing/2014/main" id="{1606AD99-BB61-499A-BA2E-C90FC3BCEC01}"/>
              </a:ext>
            </a:extLst>
          </p:cNvPr>
          <p:cNvSpPr/>
          <p:nvPr/>
        </p:nvSpPr>
        <p:spPr>
          <a:xfrm>
            <a:off x="3736747" y="4779568"/>
            <a:ext cx="645333" cy="360626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화살표: 왼쪽/오른쪽 57">
            <a:extLst>
              <a:ext uri="{FF2B5EF4-FFF2-40B4-BE49-F238E27FC236}">
                <a16:creationId xmlns:a16="http://schemas.microsoft.com/office/drawing/2014/main" id="{E4584902-BACA-49F2-A548-50A3AFE1CF1E}"/>
              </a:ext>
            </a:extLst>
          </p:cNvPr>
          <p:cNvSpPr/>
          <p:nvPr/>
        </p:nvSpPr>
        <p:spPr>
          <a:xfrm rot="19354660">
            <a:off x="3677116" y="3779089"/>
            <a:ext cx="645333" cy="360626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화살표: 왼쪽/오른쪽 59">
            <a:extLst>
              <a:ext uri="{FF2B5EF4-FFF2-40B4-BE49-F238E27FC236}">
                <a16:creationId xmlns:a16="http://schemas.microsoft.com/office/drawing/2014/main" id="{EBD23FEA-3B7B-40F0-A3C0-90ADA8998520}"/>
              </a:ext>
            </a:extLst>
          </p:cNvPr>
          <p:cNvSpPr/>
          <p:nvPr/>
        </p:nvSpPr>
        <p:spPr>
          <a:xfrm rot="19354660">
            <a:off x="8205479" y="3811256"/>
            <a:ext cx="645333" cy="360626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24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58294" y="864904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</a:p>
        </p:txBody>
      </p:sp>
      <p:sp>
        <p:nvSpPr>
          <p:cNvPr id="18" name="자유형 17"/>
          <p:cNvSpPr/>
          <p:nvPr/>
        </p:nvSpPr>
        <p:spPr>
          <a:xfrm>
            <a:off x="563446" y="864904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816599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2" name="Picture 8" descr="firebase에 대한 이미지 검색결과">
            <a:extLst>
              <a:ext uri="{FF2B5EF4-FFF2-40B4-BE49-F238E27FC236}">
                <a16:creationId xmlns:a16="http://schemas.microsoft.com/office/drawing/2014/main" id="{98F46E11-5772-4E94-ABC6-057FF1CD3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604" y="2372216"/>
            <a:ext cx="2301354" cy="117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B133A0B-F6E4-4E41-8623-DA8B658C270C}"/>
              </a:ext>
            </a:extLst>
          </p:cNvPr>
          <p:cNvGrpSpPr/>
          <p:nvPr/>
        </p:nvGrpSpPr>
        <p:grpSpPr>
          <a:xfrm>
            <a:off x="1347076" y="2403822"/>
            <a:ext cx="2346904" cy="2854881"/>
            <a:chOff x="1134019" y="2076209"/>
            <a:chExt cx="2346904" cy="2854881"/>
          </a:xfrm>
        </p:grpSpPr>
        <p:sp>
          <p:nvSpPr>
            <p:cNvPr id="11" name="사각형: 둥근 대각선 방향 모서리 10">
              <a:extLst>
                <a:ext uri="{FF2B5EF4-FFF2-40B4-BE49-F238E27FC236}">
                  <a16:creationId xmlns:a16="http://schemas.microsoft.com/office/drawing/2014/main" id="{8C6F4BD3-515C-4B70-A37E-8864387CAC9F}"/>
                </a:ext>
              </a:extLst>
            </p:cNvPr>
            <p:cNvSpPr/>
            <p:nvPr/>
          </p:nvSpPr>
          <p:spPr>
            <a:xfrm>
              <a:off x="1134019" y="2076209"/>
              <a:ext cx="2346904" cy="2854881"/>
            </a:xfrm>
            <a:prstGeom prst="round2DiagRect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034" name="Picture 10" descr="ethereum에 대한 이미지 검색결과">
              <a:extLst>
                <a:ext uri="{FF2B5EF4-FFF2-40B4-BE49-F238E27FC236}">
                  <a16:creationId xmlns:a16="http://schemas.microsoft.com/office/drawing/2014/main" id="{811ED4A3-38CA-48E7-8643-5F3802713B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10" t="34068" r="19735" b="28225"/>
            <a:stretch/>
          </p:blipFill>
          <p:spPr bwMode="auto">
            <a:xfrm>
              <a:off x="1374227" y="2426718"/>
              <a:ext cx="1866488" cy="647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관련 이미지">
              <a:extLst>
                <a:ext uri="{FF2B5EF4-FFF2-40B4-BE49-F238E27FC236}">
                  <a16:creationId xmlns:a16="http://schemas.microsoft.com/office/drawing/2014/main" id="{EED439B8-963D-4553-92C6-3FB134D070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61" r="26790"/>
            <a:stretch/>
          </p:blipFill>
          <p:spPr bwMode="auto">
            <a:xfrm>
              <a:off x="1918220" y="3481862"/>
              <a:ext cx="778501" cy="1041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0DB67F3-A5EB-40C2-AFAD-C49E177E3830}"/>
              </a:ext>
            </a:extLst>
          </p:cNvPr>
          <p:cNvSpPr txBox="1"/>
          <p:nvPr/>
        </p:nvSpPr>
        <p:spPr>
          <a:xfrm>
            <a:off x="1280509" y="1834880"/>
            <a:ext cx="261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Smart contract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F4C47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93F18B-867A-4065-8FAA-E75AE39E3318}"/>
              </a:ext>
            </a:extLst>
          </p:cNvPr>
          <p:cNvSpPr txBox="1"/>
          <p:nvPr/>
        </p:nvSpPr>
        <p:spPr>
          <a:xfrm>
            <a:off x="5006472" y="3233420"/>
            <a:ext cx="2436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Database / </a:t>
            </a:r>
            <a:r>
              <a:rPr lang="en-US" altLang="ko-KR" sz="1600" dirty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storage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AE1AAD-BA5E-4E1B-9D2E-BEA1D46104B7}"/>
              </a:ext>
            </a:extLst>
          </p:cNvPr>
          <p:cNvSpPr txBox="1"/>
          <p:nvPr/>
        </p:nvSpPr>
        <p:spPr>
          <a:xfrm>
            <a:off x="5279713" y="1836320"/>
            <a:ext cx="1569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4F4C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Webpage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F4C47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4" name="Picture 2" descr="html에 대한 이미지 검색결과">
            <a:extLst>
              <a:ext uri="{FF2B5EF4-FFF2-40B4-BE49-F238E27FC236}">
                <a16:creationId xmlns:a16="http://schemas.microsoft.com/office/drawing/2014/main" id="{795251AE-41A9-4540-B5FE-0A46C2CAF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045" y="3717953"/>
            <a:ext cx="1204081" cy="120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9000F9C-3F03-40AE-ABEE-AFF0D23027A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77"/>
          <a:stretch/>
        </p:blipFill>
        <p:spPr>
          <a:xfrm>
            <a:off x="8930258" y="2558525"/>
            <a:ext cx="1269222" cy="166480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A24D5E-DE43-4681-B97C-043251155188}"/>
              </a:ext>
            </a:extLst>
          </p:cNvPr>
          <p:cNvSpPr/>
          <p:nvPr/>
        </p:nvSpPr>
        <p:spPr>
          <a:xfrm>
            <a:off x="8576042" y="4304052"/>
            <a:ext cx="1977655" cy="452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solidFill>
                  <a:srgbClr val="7D75D3"/>
                </a:solidFill>
                <a:latin typeface="Arial Black" panose="020B0A04020102020204" pitchFamily="34" charset="0"/>
              </a:rPr>
              <a:t>Mecab</a:t>
            </a:r>
            <a:endParaRPr lang="ko-KR" altLang="en-US" sz="3600" dirty="0">
              <a:solidFill>
                <a:srgbClr val="7D75D3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사각형: 둥근 대각선 방향 모서리 22">
            <a:extLst>
              <a:ext uri="{FF2B5EF4-FFF2-40B4-BE49-F238E27FC236}">
                <a16:creationId xmlns:a16="http://schemas.microsoft.com/office/drawing/2014/main" id="{CB4B6E45-A849-4DE6-AC7C-8F3B92DAE47A}"/>
              </a:ext>
            </a:extLst>
          </p:cNvPr>
          <p:cNvSpPr/>
          <p:nvPr/>
        </p:nvSpPr>
        <p:spPr>
          <a:xfrm>
            <a:off x="4890829" y="2403822"/>
            <a:ext cx="2346904" cy="2854881"/>
          </a:xfrm>
          <a:prstGeom prst="round2Diag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사각형: 둥근 대각선 방향 모서리 24">
            <a:extLst>
              <a:ext uri="{FF2B5EF4-FFF2-40B4-BE49-F238E27FC236}">
                <a16:creationId xmlns:a16="http://schemas.microsoft.com/office/drawing/2014/main" id="{8474EB71-D9C5-4830-9837-C540D0897BCE}"/>
              </a:ext>
            </a:extLst>
          </p:cNvPr>
          <p:cNvSpPr/>
          <p:nvPr/>
        </p:nvSpPr>
        <p:spPr>
          <a:xfrm>
            <a:off x="8391417" y="2403822"/>
            <a:ext cx="2346904" cy="2854881"/>
          </a:xfrm>
          <a:prstGeom prst="round2Diag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2E8553-92C4-4A32-9420-28A2AC4E8150}"/>
              </a:ext>
            </a:extLst>
          </p:cNvPr>
          <p:cNvSpPr txBox="1"/>
          <p:nvPr/>
        </p:nvSpPr>
        <p:spPr>
          <a:xfrm>
            <a:off x="8073509" y="1834879"/>
            <a:ext cx="298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4F4C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Comment analysis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F4C47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33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5" y="682965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63446" y="68296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634660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86B8753-C264-409D-9426-AC0D4570B833}"/>
              </a:ext>
            </a:extLst>
          </p:cNvPr>
          <p:cNvGrpSpPr/>
          <p:nvPr/>
        </p:nvGrpSpPr>
        <p:grpSpPr>
          <a:xfrm>
            <a:off x="2132814" y="2834964"/>
            <a:ext cx="7926373" cy="1188073"/>
            <a:chOff x="2259617" y="2395200"/>
            <a:chExt cx="7672765" cy="1188073"/>
          </a:xfrm>
        </p:grpSpPr>
        <p:sp>
          <p:nvSpPr>
            <p:cNvPr id="7" name="직사각형 6"/>
            <p:cNvSpPr/>
            <p:nvPr/>
          </p:nvSpPr>
          <p:spPr>
            <a:xfrm flipV="1">
              <a:off x="5141999" y="3547273"/>
              <a:ext cx="1908000" cy="36000"/>
            </a:xfrm>
            <a:prstGeom prst="rect">
              <a:avLst/>
            </a:prstGeom>
            <a:solidFill>
              <a:srgbClr val="7D76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endParaRPr lang="en-US" altLang="ko-KR" sz="2400" b="1" i="1" dirty="0">
                <a:solidFill>
                  <a:prstClr val="white"/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59617" y="2395200"/>
              <a:ext cx="7672765" cy="9557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400" b="1" dirty="0">
                  <a:solidFill>
                    <a:srgbClr val="7D76D3"/>
                  </a:solidFill>
                  <a:latin typeface="Segoe Print" panose="02000600000000000000" pitchFamily="2" charset="0"/>
                  <a:cs typeface="Aharoni" panose="02010803020104030203" pitchFamily="2" charset="-79"/>
                </a:rPr>
                <a:t>Implementation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7114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Implementation - web page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58294" y="864904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</a:p>
        </p:txBody>
      </p:sp>
      <p:sp>
        <p:nvSpPr>
          <p:cNvPr id="18" name="자유형 17"/>
          <p:cNvSpPr/>
          <p:nvPr/>
        </p:nvSpPr>
        <p:spPr>
          <a:xfrm>
            <a:off x="563446" y="864904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816599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81408-CF41-4C69-AC1C-B2CEA03BF017}"/>
              </a:ext>
            </a:extLst>
          </p:cNvPr>
          <p:cNvSpPr txBox="1"/>
          <p:nvPr/>
        </p:nvSpPr>
        <p:spPr>
          <a:xfrm>
            <a:off x="3150680" y="1053589"/>
            <a:ext cx="5151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latinLnBrk="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Web page of </a:t>
            </a:r>
            <a:r>
              <a:rPr lang="en-US" altLang="ko-KR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shaRe:port</a:t>
            </a:r>
            <a:endParaRPr lang="ko-KR" altLang="ko-KR" sz="16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B05B4F-B4B6-4BDB-AAEC-087FB9407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74" y="1965060"/>
            <a:ext cx="75342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38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Implementation - connection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58294" y="864904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</a:p>
        </p:txBody>
      </p:sp>
      <p:sp>
        <p:nvSpPr>
          <p:cNvPr id="18" name="자유형 17"/>
          <p:cNvSpPr/>
          <p:nvPr/>
        </p:nvSpPr>
        <p:spPr>
          <a:xfrm>
            <a:off x="563446" y="864904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816599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4DD76B-00CC-4401-B5E1-0C6F5A357A86}"/>
              </a:ext>
            </a:extLst>
          </p:cNvPr>
          <p:cNvGrpSpPr/>
          <p:nvPr/>
        </p:nvGrpSpPr>
        <p:grpSpPr>
          <a:xfrm>
            <a:off x="1839994" y="1392635"/>
            <a:ext cx="7940822" cy="5315932"/>
            <a:chOff x="385356" y="1053589"/>
            <a:chExt cx="8433527" cy="56144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D9640D3-5509-4C09-8FF2-1EA0BCD11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356" y="1053589"/>
              <a:ext cx="8255438" cy="526071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80E946A-B812-401F-8CCB-BABAA35FB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730" y="1501500"/>
              <a:ext cx="5330153" cy="516650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F81408-CF41-4C69-AC1C-B2CEA03BF017}"/>
              </a:ext>
            </a:extLst>
          </p:cNvPr>
          <p:cNvSpPr txBox="1"/>
          <p:nvPr/>
        </p:nvSpPr>
        <p:spPr>
          <a:xfrm>
            <a:off x="3150680" y="1053589"/>
            <a:ext cx="5151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latinLnBrk="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Code for connection with Firebase</a:t>
            </a:r>
            <a:endParaRPr lang="ko-KR" altLang="ko-KR" sz="16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368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Implementation -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deployment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뫼비우스 Regular" panose="02000700060000000000" pitchFamily="2" charset="-127"/>
              <a:ea typeface="뫼비우스 Regular" panose="02000700060000000000" pitchFamily="2" charset="-127"/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858411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이방인이란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?2.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이방인의 종류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3.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난민의 수와 생명과 나눔의 관점에서의 문제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4.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난민을 위한 복지제도의 종류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5.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복지제도의 문제점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6.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실천 팁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7.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생명과 나눔의 재정의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이방인이란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?2.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이방인의 종류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3.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난민의 수와  나 눔의 관점에서의 문제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4.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난민을 위한 복지제도의 종류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5.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복지제도의 문제점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6.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실천 팁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7.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생명과 나눔의 재정의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이방인이란 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022A942-8863-4A30-800E-295CC0B03098}"/>
              </a:ext>
            </a:extLst>
          </p:cNvPr>
          <p:cNvSpPr txBox="1"/>
          <p:nvPr/>
        </p:nvSpPr>
        <p:spPr>
          <a:xfrm>
            <a:off x="702630" y="4602188"/>
            <a:ext cx="5237421" cy="1101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Compile according to the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solidity code version</a:t>
            </a:r>
          </a:p>
          <a:p>
            <a:pPr marL="285750" marR="0" lvl="0" indent="-28575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Copy and paste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the ABI code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into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the html code for contract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F4C47"/>
              </a:solidFill>
              <a:effectLst/>
              <a:uLnTx/>
              <a:uFillTx/>
              <a:latin typeface="뫼비우스 Regular" panose="02000700060000000000" pitchFamily="2" charset="-127"/>
              <a:ea typeface="뫼비우스 Regular" panose="02000700060000000000" pitchFamily="2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60EBF7-2B5A-45EC-9C32-9338B44EE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44" y="1053589"/>
            <a:ext cx="4617742" cy="35969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843DD8-4F3D-47B9-98A7-8B26F3196596}"/>
              </a:ext>
            </a:extLst>
          </p:cNvPr>
          <p:cNvSpPr/>
          <p:nvPr/>
        </p:nvSpPr>
        <p:spPr>
          <a:xfrm>
            <a:off x="702630" y="1609160"/>
            <a:ext cx="1291879" cy="1701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1D58C5-F158-4F89-AEBA-188D4C9F5173}"/>
              </a:ext>
            </a:extLst>
          </p:cNvPr>
          <p:cNvSpPr/>
          <p:nvPr/>
        </p:nvSpPr>
        <p:spPr>
          <a:xfrm>
            <a:off x="662661" y="3789111"/>
            <a:ext cx="1835990" cy="2831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954DB4C-E02B-4814-AFBC-755077F5A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208" y="1173931"/>
            <a:ext cx="4787610" cy="34282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63987E-72BD-4AF4-B95B-6DA206963F14}"/>
              </a:ext>
            </a:extLst>
          </p:cNvPr>
          <p:cNvSpPr txBox="1"/>
          <p:nvPr/>
        </p:nvSpPr>
        <p:spPr>
          <a:xfrm>
            <a:off x="6179221" y="4771774"/>
            <a:ext cx="5151764" cy="114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Deploy in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“Web3 Provider”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environment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       (endpoint is same with RPC server in ganache)</a:t>
            </a: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After deployment, copy &amp; paste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contract address to html code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F4C47"/>
              </a:solidFill>
              <a:effectLst/>
              <a:uLnTx/>
              <a:uFillTx/>
              <a:latin typeface="뫼비우스 Regular" panose="02000700060000000000" pitchFamily="2" charset="-127"/>
              <a:ea typeface="뫼비우스 Regular" panose="02000700060000000000" pitchFamily="2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94F385D-B76B-41B7-860F-6517361F27FF}"/>
              </a:ext>
            </a:extLst>
          </p:cNvPr>
          <p:cNvSpPr/>
          <p:nvPr/>
        </p:nvSpPr>
        <p:spPr>
          <a:xfrm>
            <a:off x="8330804" y="3255677"/>
            <a:ext cx="993949" cy="1733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2F3ECA-3065-43E5-98A1-FF45B0FDE140}"/>
              </a:ext>
            </a:extLst>
          </p:cNvPr>
          <p:cNvSpPr/>
          <p:nvPr/>
        </p:nvSpPr>
        <p:spPr>
          <a:xfrm>
            <a:off x="6216418" y="1549565"/>
            <a:ext cx="588420" cy="1410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355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Implementation -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deployment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뫼비우스 Regular" panose="02000700060000000000" pitchFamily="2" charset="-127"/>
              <a:ea typeface="뫼비우스 Regular" panose="02000700060000000000" pitchFamily="2" charset="-127"/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864904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이방인이란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?2.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이방인의 종류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3.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난민의 수와 생명과 나눔의 관점에서의 문제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4.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난민을 위한 복지제도의 종류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5.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복지제도의 문제점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6.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실천 팁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7.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생명과 나눔의 재정의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이방인이란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?2.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이방인의 종류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3.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난민의 수와  나 눔의 관점에서의 문제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4.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난민을 위한 복지제도의 종류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5.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복지제도의 문제점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6.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실천 팁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7.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생명과 나눔의 재정의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이방인이란 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6C11BFD-E94C-47E3-A10A-220DA7837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013"/>
          <a:stretch/>
        </p:blipFill>
        <p:spPr>
          <a:xfrm>
            <a:off x="1154716" y="974004"/>
            <a:ext cx="6288892" cy="24522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29665C-3079-4457-9556-0500549B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952" y="2006693"/>
            <a:ext cx="5853514" cy="419151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5650E5-5865-496A-ACF9-98F49E779479}"/>
              </a:ext>
            </a:extLst>
          </p:cNvPr>
          <p:cNvSpPr/>
          <p:nvPr/>
        </p:nvSpPr>
        <p:spPr>
          <a:xfrm>
            <a:off x="3653132" y="1456137"/>
            <a:ext cx="780932" cy="2403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09D795-E670-4CBB-BD62-BAFFB85ABA52}"/>
              </a:ext>
            </a:extLst>
          </p:cNvPr>
          <p:cNvSpPr/>
          <p:nvPr/>
        </p:nvSpPr>
        <p:spPr>
          <a:xfrm>
            <a:off x="5676021" y="2436264"/>
            <a:ext cx="748847" cy="2467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176F4D-F53D-4EA6-959E-8728ED581DA9}"/>
              </a:ext>
            </a:extLst>
          </p:cNvPr>
          <p:cNvSpPr/>
          <p:nvPr/>
        </p:nvSpPr>
        <p:spPr>
          <a:xfrm>
            <a:off x="8298907" y="4516361"/>
            <a:ext cx="1085730" cy="2403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D5BB6-E462-4FEF-8A99-833F4355FDEB}"/>
              </a:ext>
            </a:extLst>
          </p:cNvPr>
          <p:cNvSpPr/>
          <p:nvPr/>
        </p:nvSpPr>
        <p:spPr>
          <a:xfrm>
            <a:off x="5688053" y="4351770"/>
            <a:ext cx="580057" cy="1886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D38F35-FB18-4E26-8214-A78987058E71}"/>
              </a:ext>
            </a:extLst>
          </p:cNvPr>
          <p:cNvSpPr txBox="1"/>
          <p:nvPr/>
        </p:nvSpPr>
        <p:spPr>
          <a:xfrm>
            <a:off x="606918" y="3942293"/>
            <a:ext cx="5151764" cy="114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Deploy in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“Web3 Provider”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environment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       (endpoint is same with RPC server in ganache)</a:t>
            </a: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After deployment, copy &amp; paste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contract address to html code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F4C47"/>
              </a:solidFill>
              <a:effectLst/>
              <a:uLnTx/>
              <a:uFillTx/>
              <a:latin typeface="뫼비우스 Regular" panose="02000700060000000000" pitchFamily="2" charset="-127"/>
              <a:ea typeface="뫼비우스 Regular" panose="0200070006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3486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Implementation - </a:t>
            </a:r>
            <a:r>
              <a:rPr lang="en-US" altLang="ko-KR" sz="28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comment analysis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뫼비우스 Regular" panose="02000700060000000000" pitchFamily="2" charset="-127"/>
              <a:ea typeface="뫼비우스 Regular" panose="0200070006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8294" y="864904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</a:p>
        </p:txBody>
      </p:sp>
      <p:sp>
        <p:nvSpPr>
          <p:cNvPr id="18" name="자유형 17"/>
          <p:cNvSpPr/>
          <p:nvPr/>
        </p:nvSpPr>
        <p:spPr>
          <a:xfrm>
            <a:off x="563446" y="864904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816599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76A56A-2C0E-492D-BE45-E8CF4086549D}"/>
              </a:ext>
            </a:extLst>
          </p:cNvPr>
          <p:cNvGrpSpPr/>
          <p:nvPr/>
        </p:nvGrpSpPr>
        <p:grpSpPr>
          <a:xfrm>
            <a:off x="2607788" y="1299174"/>
            <a:ext cx="6663802" cy="3197143"/>
            <a:chOff x="874255" y="1335913"/>
            <a:chExt cx="7146544" cy="341947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4B46A67-B64A-4749-BC19-7BA7B3D93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0791"/>
            <a:stretch/>
          </p:blipFill>
          <p:spPr>
            <a:xfrm>
              <a:off x="874255" y="1335913"/>
              <a:ext cx="2808474" cy="341947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DFC655D-D89E-43F2-904E-A8B807008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3402" y="1335913"/>
              <a:ext cx="4157397" cy="341947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FDBEEB3-D754-45AB-B0EE-A5EA895EBCFB}"/>
                </a:ext>
              </a:extLst>
            </p:cNvPr>
            <p:cNvSpPr/>
            <p:nvPr/>
          </p:nvSpPr>
          <p:spPr>
            <a:xfrm>
              <a:off x="3868644" y="4582632"/>
              <a:ext cx="745886" cy="15395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47BD34-D736-421A-BDCC-39FCB0EB0185}"/>
                </a:ext>
              </a:extLst>
            </p:cNvPr>
            <p:cNvSpPr/>
            <p:nvPr/>
          </p:nvSpPr>
          <p:spPr>
            <a:xfrm>
              <a:off x="3858251" y="2935677"/>
              <a:ext cx="1532456" cy="164695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B10F9C3-17B2-409A-A675-9BEF03C12B6B}"/>
              </a:ext>
            </a:extLst>
          </p:cNvPr>
          <p:cNvSpPr txBox="1"/>
          <p:nvPr/>
        </p:nvSpPr>
        <p:spPr>
          <a:xfrm>
            <a:off x="1065814" y="4747343"/>
            <a:ext cx="10076486" cy="151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Use </a:t>
            </a:r>
            <a:r>
              <a:rPr lang="en-US" altLang="ko-KR" sz="1200" b="1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8,000</a:t>
            </a: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movie review data set to training 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Divide sentences into morphemes using </a:t>
            </a:r>
            <a:r>
              <a:rPr lang="en-US" altLang="ko-KR" sz="1200" b="1" dirty="0" err="1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Mecab</a:t>
            </a:r>
            <a:r>
              <a:rPr lang="en-US" altLang="ko-KR" sz="1200" b="1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library </a:t>
            </a: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and train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We judged the </a:t>
            </a:r>
            <a:r>
              <a:rPr lang="en-US" altLang="ko-KR" sz="1200" b="1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pos/neg comments on the web page </a:t>
            </a: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with trained classifier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Although </a:t>
            </a:r>
            <a:r>
              <a:rPr lang="en-US" altLang="ko-KR" sz="1200" b="1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accuracy is low because of the number of data set</a:t>
            </a: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accuracy is expected to increase if the amount of data increases</a:t>
            </a:r>
          </a:p>
        </p:txBody>
      </p:sp>
    </p:spTree>
    <p:extLst>
      <p:ext uri="{BB962C8B-B14F-4D97-AF65-F5344CB8AC3E}">
        <p14:creationId xmlns:p14="http://schemas.microsoft.com/office/powerpoint/2010/main" val="126630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72582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TOC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63445" y="864904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</a:rPr>
                <a:t>난민의 수와 생명과 나눔의 관점에서의 문제</a:t>
              </a:r>
              <a:r>
                <a:rPr lang="en-US" altLang="ko-KR" dirty="0">
                  <a:solidFill>
                    <a:prstClr val="white"/>
                  </a:solidFill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</a:rPr>
                <a:t>난민의 수와 생명과 나눔의 관점에서의 문제</a:t>
              </a:r>
              <a:r>
                <a:rPr lang="en-US" altLang="ko-KR" dirty="0">
                  <a:solidFill>
                    <a:prstClr val="white"/>
                  </a:solidFill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alphaModFix amt="75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6"/>
          <a:stretch/>
        </p:blipFill>
        <p:spPr>
          <a:xfrm>
            <a:off x="563444" y="5445404"/>
            <a:ext cx="5441762" cy="1044888"/>
          </a:xfrm>
          <a:prstGeom prst="rect">
            <a:avLst/>
          </a:prstGeom>
        </p:spPr>
      </p:pic>
      <p:sp>
        <p:nvSpPr>
          <p:cNvPr id="56" name="Shape 388"/>
          <p:cNvSpPr/>
          <p:nvPr/>
        </p:nvSpPr>
        <p:spPr>
          <a:xfrm>
            <a:off x="6312222" y="5107196"/>
            <a:ext cx="3537007" cy="13377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Implementation</a:t>
            </a:r>
            <a:endParaRPr sz="1600" b="1" dirty="0">
              <a:solidFill>
                <a:schemeClr val="bg2">
                  <a:lumMod val="25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grpSp>
        <p:nvGrpSpPr>
          <p:cNvPr id="21" name="Group 121"/>
          <p:cNvGrpSpPr/>
          <p:nvPr/>
        </p:nvGrpSpPr>
        <p:grpSpPr>
          <a:xfrm flipH="1" flipV="1">
            <a:off x="5109969" y="2713647"/>
            <a:ext cx="4589556" cy="1370844"/>
            <a:chOff x="4195316" y="3197237"/>
            <a:chExt cx="3805462" cy="1136644"/>
          </a:xfrm>
          <a:solidFill>
            <a:srgbClr val="FFCB05"/>
          </a:solidFill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6897134" y="3774654"/>
              <a:ext cx="1103644" cy="559227"/>
            </a:xfrm>
            <a:custGeom>
              <a:avLst/>
              <a:gdLst>
                <a:gd name="T0" fmla="*/ 101 w 535"/>
                <a:gd name="T1" fmla="*/ 0 h 271"/>
                <a:gd name="T2" fmla="*/ 101 w 535"/>
                <a:gd name="T3" fmla="*/ 3 h 271"/>
                <a:gd name="T4" fmla="*/ 268 w 535"/>
                <a:gd name="T5" fmla="*/ 169 h 271"/>
                <a:gd name="T6" fmla="*/ 434 w 535"/>
                <a:gd name="T7" fmla="*/ 3 h 271"/>
                <a:gd name="T8" fmla="*/ 434 w 535"/>
                <a:gd name="T9" fmla="*/ 0 h 271"/>
                <a:gd name="T10" fmla="*/ 535 w 535"/>
                <a:gd name="T11" fmla="*/ 0 h 271"/>
                <a:gd name="T12" fmla="*/ 535 w 535"/>
                <a:gd name="T13" fmla="*/ 3 h 271"/>
                <a:gd name="T14" fmla="*/ 268 w 535"/>
                <a:gd name="T15" fmla="*/ 271 h 271"/>
                <a:gd name="T16" fmla="*/ 0 w 535"/>
                <a:gd name="T17" fmla="*/ 3 h 271"/>
                <a:gd name="T18" fmla="*/ 0 w 535"/>
                <a:gd name="T19" fmla="*/ 0 h 271"/>
                <a:gd name="T20" fmla="*/ 101 w 535"/>
                <a:gd name="T2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bg-BG" sz="2000">
                <a:solidFill>
                  <a:srgbClr val="FFCB0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 rot="10800000">
              <a:off x="5993799" y="3197237"/>
              <a:ext cx="1103644" cy="559227"/>
            </a:xfrm>
            <a:custGeom>
              <a:avLst/>
              <a:gdLst>
                <a:gd name="T0" fmla="*/ 101 w 535"/>
                <a:gd name="T1" fmla="*/ 0 h 271"/>
                <a:gd name="T2" fmla="*/ 101 w 535"/>
                <a:gd name="T3" fmla="*/ 3 h 271"/>
                <a:gd name="T4" fmla="*/ 268 w 535"/>
                <a:gd name="T5" fmla="*/ 169 h 271"/>
                <a:gd name="T6" fmla="*/ 434 w 535"/>
                <a:gd name="T7" fmla="*/ 3 h 271"/>
                <a:gd name="T8" fmla="*/ 434 w 535"/>
                <a:gd name="T9" fmla="*/ 0 h 271"/>
                <a:gd name="T10" fmla="*/ 535 w 535"/>
                <a:gd name="T11" fmla="*/ 0 h 271"/>
                <a:gd name="T12" fmla="*/ 535 w 535"/>
                <a:gd name="T13" fmla="*/ 3 h 271"/>
                <a:gd name="T14" fmla="*/ 268 w 535"/>
                <a:gd name="T15" fmla="*/ 271 h 271"/>
                <a:gd name="T16" fmla="*/ 0 w 535"/>
                <a:gd name="T17" fmla="*/ 3 h 271"/>
                <a:gd name="T18" fmla="*/ 0 w 535"/>
                <a:gd name="T19" fmla="*/ 0 h 271"/>
                <a:gd name="T20" fmla="*/ 101 w 535"/>
                <a:gd name="T2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bg-BG" sz="2000">
                <a:solidFill>
                  <a:srgbClr val="FFCB0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5091634" y="3774654"/>
              <a:ext cx="1103644" cy="559227"/>
            </a:xfrm>
            <a:custGeom>
              <a:avLst/>
              <a:gdLst>
                <a:gd name="T0" fmla="*/ 101 w 535"/>
                <a:gd name="T1" fmla="*/ 0 h 271"/>
                <a:gd name="T2" fmla="*/ 101 w 535"/>
                <a:gd name="T3" fmla="*/ 3 h 271"/>
                <a:gd name="T4" fmla="*/ 268 w 535"/>
                <a:gd name="T5" fmla="*/ 169 h 271"/>
                <a:gd name="T6" fmla="*/ 434 w 535"/>
                <a:gd name="T7" fmla="*/ 3 h 271"/>
                <a:gd name="T8" fmla="*/ 434 w 535"/>
                <a:gd name="T9" fmla="*/ 0 h 271"/>
                <a:gd name="T10" fmla="*/ 535 w 535"/>
                <a:gd name="T11" fmla="*/ 0 h 271"/>
                <a:gd name="T12" fmla="*/ 535 w 535"/>
                <a:gd name="T13" fmla="*/ 3 h 271"/>
                <a:gd name="T14" fmla="*/ 268 w 535"/>
                <a:gd name="T15" fmla="*/ 271 h 271"/>
                <a:gd name="T16" fmla="*/ 0 w 535"/>
                <a:gd name="T17" fmla="*/ 3 h 271"/>
                <a:gd name="T18" fmla="*/ 0 w 535"/>
                <a:gd name="T19" fmla="*/ 0 h 271"/>
                <a:gd name="T20" fmla="*/ 101 w 535"/>
                <a:gd name="T2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bg-BG" sz="2000">
                <a:solidFill>
                  <a:srgbClr val="FFCB0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0800000">
              <a:off x="4195316" y="3197237"/>
              <a:ext cx="1103644" cy="559227"/>
            </a:xfrm>
            <a:custGeom>
              <a:avLst/>
              <a:gdLst>
                <a:gd name="T0" fmla="*/ 101 w 535"/>
                <a:gd name="T1" fmla="*/ 0 h 271"/>
                <a:gd name="T2" fmla="*/ 101 w 535"/>
                <a:gd name="T3" fmla="*/ 3 h 271"/>
                <a:gd name="T4" fmla="*/ 268 w 535"/>
                <a:gd name="T5" fmla="*/ 169 h 271"/>
                <a:gd name="T6" fmla="*/ 434 w 535"/>
                <a:gd name="T7" fmla="*/ 3 h 271"/>
                <a:gd name="T8" fmla="*/ 434 w 535"/>
                <a:gd name="T9" fmla="*/ 0 h 271"/>
                <a:gd name="T10" fmla="*/ 535 w 535"/>
                <a:gd name="T11" fmla="*/ 0 h 271"/>
                <a:gd name="T12" fmla="*/ 535 w 535"/>
                <a:gd name="T13" fmla="*/ 3 h 271"/>
                <a:gd name="T14" fmla="*/ 268 w 535"/>
                <a:gd name="T15" fmla="*/ 271 h 271"/>
                <a:gd name="T16" fmla="*/ 0 w 535"/>
                <a:gd name="T17" fmla="*/ 3 h 271"/>
                <a:gd name="T18" fmla="*/ 0 w 535"/>
                <a:gd name="T19" fmla="*/ 0 h 271"/>
                <a:gd name="T20" fmla="*/ 101 w 535"/>
                <a:gd name="T2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bg-BG" sz="2000">
                <a:solidFill>
                  <a:srgbClr val="FFCB0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</p:grpSp>
      <p:sp>
        <p:nvSpPr>
          <p:cNvPr id="26" name="Freeform 7"/>
          <p:cNvSpPr>
            <a:spLocks/>
          </p:cNvSpPr>
          <p:nvPr/>
        </p:nvSpPr>
        <p:spPr bwMode="auto">
          <a:xfrm rot="10800000">
            <a:off x="4042621" y="1832897"/>
            <a:ext cx="1331042" cy="2199075"/>
          </a:xfrm>
          <a:custGeom>
            <a:avLst/>
            <a:gdLst>
              <a:gd name="T0" fmla="*/ 101 w 535"/>
              <a:gd name="T1" fmla="*/ 271 h 951"/>
              <a:gd name="T2" fmla="*/ 101 w 535"/>
              <a:gd name="T3" fmla="*/ 268 h 951"/>
              <a:gd name="T4" fmla="*/ 268 w 535"/>
              <a:gd name="T5" fmla="*/ 102 h 951"/>
              <a:gd name="T6" fmla="*/ 434 w 535"/>
              <a:gd name="T7" fmla="*/ 268 h 951"/>
              <a:gd name="T8" fmla="*/ 434 w 535"/>
              <a:gd name="T9" fmla="*/ 951 h 951"/>
              <a:gd name="T10" fmla="*/ 535 w 535"/>
              <a:gd name="T11" fmla="*/ 951 h 951"/>
              <a:gd name="T12" fmla="*/ 535 w 535"/>
              <a:gd name="T13" fmla="*/ 268 h 951"/>
              <a:gd name="T14" fmla="*/ 268 w 535"/>
              <a:gd name="T15" fmla="*/ 0 h 951"/>
              <a:gd name="T16" fmla="*/ 0 w 535"/>
              <a:gd name="T17" fmla="*/ 268 h 951"/>
              <a:gd name="T18" fmla="*/ 0 w 535"/>
              <a:gd name="T19" fmla="*/ 271 h 951"/>
              <a:gd name="T20" fmla="*/ 101 w 535"/>
              <a:gd name="T21" fmla="*/ 271 h 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5" h="951">
                <a:moveTo>
                  <a:pt x="101" y="271"/>
                </a:moveTo>
                <a:cubicBezTo>
                  <a:pt x="101" y="270"/>
                  <a:pt x="101" y="269"/>
                  <a:pt x="101" y="268"/>
                </a:cubicBezTo>
                <a:cubicBezTo>
                  <a:pt x="101" y="176"/>
                  <a:pt x="176" y="102"/>
                  <a:pt x="268" y="102"/>
                </a:cubicBezTo>
                <a:cubicBezTo>
                  <a:pt x="360" y="102"/>
                  <a:pt x="434" y="176"/>
                  <a:pt x="434" y="268"/>
                </a:cubicBezTo>
                <a:cubicBezTo>
                  <a:pt x="434" y="269"/>
                  <a:pt x="434" y="950"/>
                  <a:pt x="434" y="951"/>
                </a:cubicBezTo>
                <a:cubicBezTo>
                  <a:pt x="535" y="951"/>
                  <a:pt x="535" y="951"/>
                  <a:pt x="535" y="951"/>
                </a:cubicBezTo>
                <a:cubicBezTo>
                  <a:pt x="535" y="950"/>
                  <a:pt x="535" y="269"/>
                  <a:pt x="535" y="268"/>
                </a:cubicBezTo>
                <a:cubicBezTo>
                  <a:pt x="535" y="120"/>
                  <a:pt x="415" y="0"/>
                  <a:pt x="268" y="0"/>
                </a:cubicBezTo>
                <a:cubicBezTo>
                  <a:pt x="120" y="0"/>
                  <a:pt x="0" y="120"/>
                  <a:pt x="0" y="268"/>
                </a:cubicBezTo>
                <a:cubicBezTo>
                  <a:pt x="0" y="269"/>
                  <a:pt x="0" y="270"/>
                  <a:pt x="0" y="271"/>
                </a:cubicBezTo>
                <a:cubicBezTo>
                  <a:pt x="101" y="271"/>
                  <a:pt x="101" y="271"/>
                  <a:pt x="101" y="271"/>
                </a:cubicBezTo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bg-BG" sz="2000">
              <a:solidFill>
                <a:schemeClr val="bg2">
                  <a:lumMod val="50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grpSp>
        <p:nvGrpSpPr>
          <p:cNvPr id="27" name="Group 140"/>
          <p:cNvGrpSpPr/>
          <p:nvPr/>
        </p:nvGrpSpPr>
        <p:grpSpPr>
          <a:xfrm rot="16200000">
            <a:off x="5328929" y="4109077"/>
            <a:ext cx="947352" cy="124450"/>
            <a:chOff x="4113369" y="3398728"/>
            <a:chExt cx="535620" cy="70363"/>
          </a:xfrm>
        </p:grpSpPr>
        <p:cxnSp>
          <p:nvCxnSpPr>
            <p:cNvPr id="28" name="Straight Connector 141"/>
            <p:cNvCxnSpPr/>
            <p:nvPr/>
          </p:nvCxnSpPr>
          <p:spPr>
            <a:xfrm rot="5400000" flipH="1" flipV="1">
              <a:off x="4386801" y="3183908"/>
              <a:ext cx="6223" cy="4839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42"/>
            <p:cNvSpPr/>
            <p:nvPr/>
          </p:nvSpPr>
          <p:spPr>
            <a:xfrm>
              <a:off x="4113369" y="340854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30" name="Oval 143"/>
            <p:cNvSpPr/>
            <p:nvPr/>
          </p:nvSpPr>
          <p:spPr>
            <a:xfrm>
              <a:off x="4588446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</p:grpSp>
      <p:sp>
        <p:nvSpPr>
          <p:cNvPr id="31" name="Shape 388"/>
          <p:cNvSpPr/>
          <p:nvPr/>
        </p:nvSpPr>
        <p:spPr>
          <a:xfrm>
            <a:off x="5056338" y="1127195"/>
            <a:ext cx="3757462" cy="9471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Architecture &amp; Technologies</a:t>
            </a:r>
          </a:p>
        </p:txBody>
      </p:sp>
      <p:sp>
        <p:nvSpPr>
          <p:cNvPr id="32" name="Shape 388"/>
          <p:cNvSpPr/>
          <p:nvPr/>
        </p:nvSpPr>
        <p:spPr>
          <a:xfrm>
            <a:off x="4407469" y="4538633"/>
            <a:ext cx="2814848" cy="6957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Brief description</a:t>
            </a:r>
            <a:endParaRPr sz="1600" b="1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3" name="Shape 388"/>
          <p:cNvSpPr/>
          <p:nvPr/>
        </p:nvSpPr>
        <p:spPr>
          <a:xfrm>
            <a:off x="7434040" y="1220145"/>
            <a:ext cx="3281560" cy="13377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Website</a:t>
            </a:r>
            <a:endParaRPr sz="1600" b="1" dirty="0">
              <a:solidFill>
                <a:schemeClr val="bg2">
                  <a:lumMod val="25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4" name="Freeform 378"/>
          <p:cNvSpPr>
            <a:spLocks noEditPoints="1"/>
          </p:cNvSpPr>
          <p:nvPr/>
        </p:nvSpPr>
        <p:spPr bwMode="auto">
          <a:xfrm flipH="1">
            <a:off x="6726622" y="3272916"/>
            <a:ext cx="328232" cy="303222"/>
          </a:xfrm>
          <a:custGeom>
            <a:avLst/>
            <a:gdLst>
              <a:gd name="T0" fmla="*/ 158 w 159"/>
              <a:gd name="T1" fmla="*/ 46 h 146"/>
              <a:gd name="T2" fmla="*/ 124 w 159"/>
              <a:gd name="T3" fmla="*/ 141 h 146"/>
              <a:gd name="T4" fmla="*/ 25 w 159"/>
              <a:gd name="T5" fmla="*/ 146 h 146"/>
              <a:gd name="T6" fmla="*/ 2 w 159"/>
              <a:gd name="T7" fmla="*/ 128 h 146"/>
              <a:gd name="T8" fmla="*/ 2 w 159"/>
              <a:gd name="T9" fmla="*/ 113 h 146"/>
              <a:gd name="T10" fmla="*/ 2 w 159"/>
              <a:gd name="T11" fmla="*/ 108 h 146"/>
              <a:gd name="T12" fmla="*/ 3 w 159"/>
              <a:gd name="T13" fmla="*/ 104 h 146"/>
              <a:gd name="T14" fmla="*/ 6 w 159"/>
              <a:gd name="T15" fmla="*/ 100 h 146"/>
              <a:gd name="T16" fmla="*/ 13 w 159"/>
              <a:gd name="T17" fmla="*/ 82 h 146"/>
              <a:gd name="T18" fmla="*/ 13 w 159"/>
              <a:gd name="T19" fmla="*/ 77 h 146"/>
              <a:gd name="T20" fmla="*/ 16 w 159"/>
              <a:gd name="T21" fmla="*/ 72 h 146"/>
              <a:gd name="T22" fmla="*/ 22 w 159"/>
              <a:gd name="T23" fmla="*/ 55 h 146"/>
              <a:gd name="T24" fmla="*/ 22 w 159"/>
              <a:gd name="T25" fmla="*/ 49 h 146"/>
              <a:gd name="T26" fmla="*/ 26 w 159"/>
              <a:gd name="T27" fmla="*/ 44 h 146"/>
              <a:gd name="T28" fmla="*/ 33 w 159"/>
              <a:gd name="T29" fmla="*/ 27 h 146"/>
              <a:gd name="T30" fmla="*/ 33 w 159"/>
              <a:gd name="T31" fmla="*/ 22 h 146"/>
              <a:gd name="T32" fmla="*/ 35 w 159"/>
              <a:gd name="T33" fmla="*/ 18 h 146"/>
              <a:gd name="T34" fmla="*/ 38 w 159"/>
              <a:gd name="T35" fmla="*/ 13 h 146"/>
              <a:gd name="T36" fmla="*/ 41 w 159"/>
              <a:gd name="T37" fmla="*/ 7 h 146"/>
              <a:gd name="T38" fmla="*/ 46 w 159"/>
              <a:gd name="T39" fmla="*/ 1 h 146"/>
              <a:gd name="T40" fmla="*/ 53 w 159"/>
              <a:gd name="T41" fmla="*/ 1 h 146"/>
              <a:gd name="T42" fmla="*/ 58 w 159"/>
              <a:gd name="T43" fmla="*/ 0 h 146"/>
              <a:gd name="T44" fmla="*/ 141 w 159"/>
              <a:gd name="T45" fmla="*/ 6 h 146"/>
              <a:gd name="T46" fmla="*/ 117 w 159"/>
              <a:gd name="T47" fmla="*/ 104 h 146"/>
              <a:gd name="T48" fmla="*/ 98 w 159"/>
              <a:gd name="T49" fmla="*/ 121 h 146"/>
              <a:gd name="T50" fmla="*/ 12 w 159"/>
              <a:gd name="T51" fmla="*/ 123 h 146"/>
              <a:gd name="T52" fmla="*/ 26 w 159"/>
              <a:gd name="T53" fmla="*/ 133 h 146"/>
              <a:gd name="T54" fmla="*/ 118 w 159"/>
              <a:gd name="T55" fmla="*/ 132 h 146"/>
              <a:gd name="T56" fmla="*/ 150 w 159"/>
              <a:gd name="T57" fmla="*/ 35 h 146"/>
              <a:gd name="T58" fmla="*/ 156 w 159"/>
              <a:gd name="T59" fmla="*/ 33 h 146"/>
              <a:gd name="T60" fmla="*/ 48 w 159"/>
              <a:gd name="T61" fmla="*/ 60 h 146"/>
              <a:gd name="T62" fmla="*/ 107 w 159"/>
              <a:gd name="T63" fmla="*/ 61 h 146"/>
              <a:gd name="T64" fmla="*/ 111 w 159"/>
              <a:gd name="T65" fmla="*/ 58 h 146"/>
              <a:gd name="T66" fmla="*/ 113 w 159"/>
              <a:gd name="T67" fmla="*/ 50 h 146"/>
              <a:gd name="T68" fmla="*/ 53 w 159"/>
              <a:gd name="T69" fmla="*/ 49 h 146"/>
              <a:gd name="T70" fmla="*/ 49 w 159"/>
              <a:gd name="T71" fmla="*/ 52 h 146"/>
              <a:gd name="T72" fmla="*/ 55 w 159"/>
              <a:gd name="T73" fmla="*/ 34 h 146"/>
              <a:gd name="T74" fmla="*/ 57 w 159"/>
              <a:gd name="T75" fmla="*/ 37 h 146"/>
              <a:gd name="T76" fmla="*/ 117 w 159"/>
              <a:gd name="T77" fmla="*/ 36 h 146"/>
              <a:gd name="T78" fmla="*/ 121 w 159"/>
              <a:gd name="T79" fmla="*/ 28 h 146"/>
              <a:gd name="T80" fmla="*/ 119 w 159"/>
              <a:gd name="T81" fmla="*/ 25 h 146"/>
              <a:gd name="T82" fmla="*/ 59 w 159"/>
              <a:gd name="T83" fmla="*/ 25 h 146"/>
              <a:gd name="T84" fmla="*/ 55 w 159"/>
              <a:gd name="T85" fmla="*/ 34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9" h="146">
                <a:moveTo>
                  <a:pt x="156" y="33"/>
                </a:moveTo>
                <a:cubicBezTo>
                  <a:pt x="158" y="37"/>
                  <a:pt x="159" y="41"/>
                  <a:pt x="158" y="46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0" y="135"/>
                  <a:pt x="128" y="139"/>
                  <a:pt x="124" y="141"/>
                </a:cubicBezTo>
                <a:cubicBezTo>
                  <a:pt x="121" y="144"/>
                  <a:pt x="117" y="146"/>
                  <a:pt x="113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1" y="146"/>
                  <a:pt x="16" y="144"/>
                  <a:pt x="11" y="140"/>
                </a:cubicBezTo>
                <a:cubicBezTo>
                  <a:pt x="7" y="137"/>
                  <a:pt x="4" y="133"/>
                  <a:pt x="2" y="128"/>
                </a:cubicBezTo>
                <a:cubicBezTo>
                  <a:pt x="1" y="124"/>
                  <a:pt x="0" y="120"/>
                  <a:pt x="2" y="116"/>
                </a:cubicBezTo>
                <a:cubicBezTo>
                  <a:pt x="2" y="116"/>
                  <a:pt x="2" y="115"/>
                  <a:pt x="2" y="113"/>
                </a:cubicBezTo>
                <a:cubicBezTo>
                  <a:pt x="2" y="112"/>
                  <a:pt x="2" y="111"/>
                  <a:pt x="3" y="110"/>
                </a:cubicBezTo>
                <a:cubicBezTo>
                  <a:pt x="3" y="109"/>
                  <a:pt x="2" y="109"/>
                  <a:pt x="2" y="108"/>
                </a:cubicBezTo>
                <a:cubicBezTo>
                  <a:pt x="2" y="107"/>
                  <a:pt x="2" y="106"/>
                  <a:pt x="2" y="106"/>
                </a:cubicBezTo>
                <a:cubicBezTo>
                  <a:pt x="2" y="105"/>
                  <a:pt x="2" y="105"/>
                  <a:pt x="3" y="104"/>
                </a:cubicBezTo>
                <a:cubicBezTo>
                  <a:pt x="3" y="103"/>
                  <a:pt x="4" y="103"/>
                  <a:pt x="4" y="102"/>
                </a:cubicBezTo>
                <a:cubicBezTo>
                  <a:pt x="5" y="101"/>
                  <a:pt x="5" y="100"/>
                  <a:pt x="6" y="100"/>
                </a:cubicBezTo>
                <a:cubicBezTo>
                  <a:pt x="7" y="97"/>
                  <a:pt x="9" y="94"/>
                  <a:pt x="10" y="91"/>
                </a:cubicBezTo>
                <a:cubicBezTo>
                  <a:pt x="11" y="88"/>
                  <a:pt x="12" y="85"/>
                  <a:pt x="13" y="82"/>
                </a:cubicBezTo>
                <a:cubicBezTo>
                  <a:pt x="13" y="82"/>
                  <a:pt x="13" y="81"/>
                  <a:pt x="13" y="80"/>
                </a:cubicBezTo>
                <a:cubicBezTo>
                  <a:pt x="13" y="78"/>
                  <a:pt x="13" y="77"/>
                  <a:pt x="13" y="77"/>
                </a:cubicBezTo>
                <a:cubicBezTo>
                  <a:pt x="13" y="76"/>
                  <a:pt x="14" y="75"/>
                  <a:pt x="15" y="74"/>
                </a:cubicBezTo>
                <a:cubicBezTo>
                  <a:pt x="15" y="73"/>
                  <a:pt x="16" y="72"/>
                  <a:pt x="16" y="72"/>
                </a:cubicBezTo>
                <a:cubicBezTo>
                  <a:pt x="17" y="70"/>
                  <a:pt x="19" y="67"/>
                  <a:pt x="20" y="63"/>
                </a:cubicBezTo>
                <a:cubicBezTo>
                  <a:pt x="21" y="60"/>
                  <a:pt x="22" y="57"/>
                  <a:pt x="22" y="55"/>
                </a:cubicBezTo>
                <a:cubicBezTo>
                  <a:pt x="23" y="54"/>
                  <a:pt x="22" y="53"/>
                  <a:pt x="22" y="52"/>
                </a:cubicBezTo>
                <a:cubicBezTo>
                  <a:pt x="22" y="50"/>
                  <a:pt x="22" y="49"/>
                  <a:pt x="22" y="49"/>
                </a:cubicBezTo>
                <a:cubicBezTo>
                  <a:pt x="23" y="48"/>
                  <a:pt x="23" y="47"/>
                  <a:pt x="24" y="46"/>
                </a:cubicBezTo>
                <a:cubicBezTo>
                  <a:pt x="25" y="45"/>
                  <a:pt x="26" y="44"/>
                  <a:pt x="26" y="44"/>
                </a:cubicBezTo>
                <a:cubicBezTo>
                  <a:pt x="28" y="43"/>
                  <a:pt x="29" y="40"/>
                  <a:pt x="30" y="36"/>
                </a:cubicBezTo>
                <a:cubicBezTo>
                  <a:pt x="32" y="32"/>
                  <a:pt x="33" y="29"/>
                  <a:pt x="33" y="27"/>
                </a:cubicBezTo>
                <a:cubicBezTo>
                  <a:pt x="33" y="27"/>
                  <a:pt x="33" y="26"/>
                  <a:pt x="33" y="25"/>
                </a:cubicBezTo>
                <a:cubicBezTo>
                  <a:pt x="33" y="24"/>
                  <a:pt x="32" y="23"/>
                  <a:pt x="33" y="22"/>
                </a:cubicBezTo>
                <a:cubicBezTo>
                  <a:pt x="33" y="22"/>
                  <a:pt x="33" y="21"/>
                  <a:pt x="33" y="20"/>
                </a:cubicBezTo>
                <a:cubicBezTo>
                  <a:pt x="34" y="20"/>
                  <a:pt x="34" y="19"/>
                  <a:pt x="35" y="18"/>
                </a:cubicBezTo>
                <a:cubicBezTo>
                  <a:pt x="36" y="17"/>
                  <a:pt x="36" y="17"/>
                  <a:pt x="37" y="16"/>
                </a:cubicBezTo>
                <a:cubicBezTo>
                  <a:pt x="37" y="16"/>
                  <a:pt x="38" y="15"/>
                  <a:pt x="38" y="13"/>
                </a:cubicBezTo>
                <a:cubicBezTo>
                  <a:pt x="39" y="12"/>
                  <a:pt x="39" y="11"/>
                  <a:pt x="40" y="10"/>
                </a:cubicBezTo>
                <a:cubicBezTo>
                  <a:pt x="40" y="9"/>
                  <a:pt x="41" y="8"/>
                  <a:pt x="41" y="7"/>
                </a:cubicBezTo>
                <a:cubicBezTo>
                  <a:pt x="42" y="5"/>
                  <a:pt x="42" y="4"/>
                  <a:pt x="43" y="4"/>
                </a:cubicBezTo>
                <a:cubicBezTo>
                  <a:pt x="44" y="3"/>
                  <a:pt x="45" y="2"/>
                  <a:pt x="46" y="1"/>
                </a:cubicBezTo>
                <a:cubicBezTo>
                  <a:pt x="47" y="1"/>
                  <a:pt x="48" y="0"/>
                  <a:pt x="49" y="0"/>
                </a:cubicBezTo>
                <a:cubicBezTo>
                  <a:pt x="50" y="0"/>
                  <a:pt x="52" y="0"/>
                  <a:pt x="53" y="1"/>
                </a:cubicBezTo>
                <a:cubicBezTo>
                  <a:pt x="53" y="1"/>
                  <a:pt x="53" y="1"/>
                  <a:pt x="53" y="1"/>
                </a:cubicBezTo>
                <a:cubicBezTo>
                  <a:pt x="56" y="1"/>
                  <a:pt x="57" y="0"/>
                  <a:pt x="58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8" y="2"/>
                  <a:pt x="141" y="6"/>
                </a:cubicBezTo>
                <a:cubicBezTo>
                  <a:pt x="143" y="9"/>
                  <a:pt x="144" y="13"/>
                  <a:pt x="143" y="18"/>
                </a:cubicBezTo>
                <a:cubicBezTo>
                  <a:pt x="117" y="104"/>
                  <a:pt x="117" y="104"/>
                  <a:pt x="117" y="104"/>
                </a:cubicBezTo>
                <a:cubicBezTo>
                  <a:pt x="114" y="111"/>
                  <a:pt x="112" y="116"/>
                  <a:pt x="110" y="118"/>
                </a:cubicBezTo>
                <a:cubicBezTo>
                  <a:pt x="108" y="120"/>
                  <a:pt x="104" y="121"/>
                  <a:pt x="98" y="121"/>
                </a:cubicBezTo>
                <a:cubicBezTo>
                  <a:pt x="16" y="121"/>
                  <a:pt x="16" y="121"/>
                  <a:pt x="16" y="121"/>
                </a:cubicBezTo>
                <a:cubicBezTo>
                  <a:pt x="14" y="121"/>
                  <a:pt x="13" y="122"/>
                  <a:pt x="12" y="123"/>
                </a:cubicBezTo>
                <a:cubicBezTo>
                  <a:pt x="11" y="124"/>
                  <a:pt x="11" y="125"/>
                  <a:pt x="12" y="127"/>
                </a:cubicBezTo>
                <a:cubicBezTo>
                  <a:pt x="13" y="131"/>
                  <a:pt x="18" y="133"/>
                  <a:pt x="26" y="133"/>
                </a:cubicBezTo>
                <a:cubicBezTo>
                  <a:pt x="113" y="133"/>
                  <a:pt x="113" y="133"/>
                  <a:pt x="113" y="133"/>
                </a:cubicBezTo>
                <a:cubicBezTo>
                  <a:pt x="115" y="133"/>
                  <a:pt x="116" y="133"/>
                  <a:pt x="118" y="132"/>
                </a:cubicBezTo>
                <a:cubicBezTo>
                  <a:pt x="120" y="131"/>
                  <a:pt x="121" y="130"/>
                  <a:pt x="121" y="128"/>
                </a:cubicBezTo>
                <a:cubicBezTo>
                  <a:pt x="150" y="35"/>
                  <a:pt x="150" y="35"/>
                  <a:pt x="150" y="35"/>
                </a:cubicBezTo>
                <a:cubicBezTo>
                  <a:pt x="150" y="33"/>
                  <a:pt x="150" y="32"/>
                  <a:pt x="150" y="29"/>
                </a:cubicBezTo>
                <a:cubicBezTo>
                  <a:pt x="153" y="30"/>
                  <a:pt x="155" y="32"/>
                  <a:pt x="156" y="33"/>
                </a:cubicBezTo>
                <a:close/>
                <a:moveTo>
                  <a:pt x="47" y="58"/>
                </a:moveTo>
                <a:cubicBezTo>
                  <a:pt x="47" y="59"/>
                  <a:pt x="47" y="59"/>
                  <a:pt x="48" y="60"/>
                </a:cubicBezTo>
                <a:cubicBezTo>
                  <a:pt x="48" y="61"/>
                  <a:pt x="49" y="61"/>
                  <a:pt x="49" y="61"/>
                </a:cubicBezTo>
                <a:cubicBezTo>
                  <a:pt x="107" y="61"/>
                  <a:pt x="107" y="61"/>
                  <a:pt x="107" y="61"/>
                </a:cubicBezTo>
                <a:cubicBezTo>
                  <a:pt x="108" y="61"/>
                  <a:pt x="109" y="61"/>
                  <a:pt x="109" y="60"/>
                </a:cubicBezTo>
                <a:cubicBezTo>
                  <a:pt x="110" y="59"/>
                  <a:pt x="111" y="59"/>
                  <a:pt x="111" y="58"/>
                </a:cubicBezTo>
                <a:cubicBezTo>
                  <a:pt x="113" y="52"/>
                  <a:pt x="113" y="52"/>
                  <a:pt x="113" y="52"/>
                </a:cubicBezTo>
                <a:cubicBezTo>
                  <a:pt x="113" y="51"/>
                  <a:pt x="113" y="50"/>
                  <a:pt x="113" y="50"/>
                </a:cubicBezTo>
                <a:cubicBezTo>
                  <a:pt x="112" y="49"/>
                  <a:pt x="112" y="49"/>
                  <a:pt x="111" y="49"/>
                </a:cubicBezTo>
                <a:cubicBezTo>
                  <a:pt x="53" y="49"/>
                  <a:pt x="53" y="49"/>
                  <a:pt x="53" y="49"/>
                </a:cubicBezTo>
                <a:cubicBezTo>
                  <a:pt x="53" y="49"/>
                  <a:pt x="52" y="49"/>
                  <a:pt x="51" y="50"/>
                </a:cubicBezTo>
                <a:cubicBezTo>
                  <a:pt x="50" y="50"/>
                  <a:pt x="50" y="51"/>
                  <a:pt x="49" y="52"/>
                </a:cubicBezTo>
                <a:lnTo>
                  <a:pt x="47" y="58"/>
                </a:lnTo>
                <a:close/>
                <a:moveTo>
                  <a:pt x="55" y="34"/>
                </a:moveTo>
                <a:cubicBezTo>
                  <a:pt x="55" y="34"/>
                  <a:pt x="55" y="35"/>
                  <a:pt x="55" y="36"/>
                </a:cubicBezTo>
                <a:cubicBezTo>
                  <a:pt x="56" y="36"/>
                  <a:pt x="56" y="37"/>
                  <a:pt x="57" y="37"/>
                </a:cubicBezTo>
                <a:cubicBezTo>
                  <a:pt x="115" y="37"/>
                  <a:pt x="115" y="37"/>
                  <a:pt x="115" y="37"/>
                </a:cubicBezTo>
                <a:cubicBezTo>
                  <a:pt x="116" y="37"/>
                  <a:pt x="116" y="36"/>
                  <a:pt x="117" y="36"/>
                </a:cubicBezTo>
                <a:cubicBezTo>
                  <a:pt x="118" y="35"/>
                  <a:pt x="119" y="34"/>
                  <a:pt x="119" y="34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27"/>
                  <a:pt x="121" y="26"/>
                  <a:pt x="121" y="25"/>
                </a:cubicBezTo>
                <a:cubicBezTo>
                  <a:pt x="120" y="25"/>
                  <a:pt x="120" y="25"/>
                  <a:pt x="119" y="25"/>
                </a:cubicBezTo>
                <a:cubicBezTo>
                  <a:pt x="61" y="25"/>
                  <a:pt x="61" y="25"/>
                  <a:pt x="61" y="25"/>
                </a:cubicBezTo>
                <a:cubicBezTo>
                  <a:pt x="60" y="25"/>
                  <a:pt x="60" y="25"/>
                  <a:pt x="59" y="25"/>
                </a:cubicBezTo>
                <a:cubicBezTo>
                  <a:pt x="58" y="26"/>
                  <a:pt x="58" y="27"/>
                  <a:pt x="57" y="28"/>
                </a:cubicBezTo>
                <a:lnTo>
                  <a:pt x="55" y="3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5" name="Freeform 379"/>
          <p:cNvSpPr>
            <a:spLocks/>
          </p:cNvSpPr>
          <p:nvPr/>
        </p:nvSpPr>
        <p:spPr bwMode="auto">
          <a:xfrm flipH="1">
            <a:off x="7820194" y="3241250"/>
            <a:ext cx="273726" cy="325048"/>
          </a:xfrm>
          <a:custGeom>
            <a:avLst/>
            <a:gdLst>
              <a:gd name="T0" fmla="*/ 110 w 121"/>
              <a:gd name="T1" fmla="*/ 0 h 143"/>
              <a:gd name="T2" fmla="*/ 114 w 121"/>
              <a:gd name="T3" fmla="*/ 1 h 143"/>
              <a:gd name="T4" fmla="*/ 119 w 121"/>
              <a:gd name="T5" fmla="*/ 5 h 143"/>
              <a:gd name="T6" fmla="*/ 121 w 121"/>
              <a:gd name="T7" fmla="*/ 11 h 143"/>
              <a:gd name="T8" fmla="*/ 121 w 121"/>
              <a:gd name="T9" fmla="*/ 133 h 143"/>
              <a:gd name="T10" fmla="*/ 119 w 121"/>
              <a:gd name="T11" fmla="*/ 139 h 143"/>
              <a:gd name="T12" fmla="*/ 114 w 121"/>
              <a:gd name="T13" fmla="*/ 143 h 143"/>
              <a:gd name="T14" fmla="*/ 110 w 121"/>
              <a:gd name="T15" fmla="*/ 143 h 143"/>
              <a:gd name="T16" fmla="*/ 102 w 121"/>
              <a:gd name="T17" fmla="*/ 140 h 143"/>
              <a:gd name="T18" fmla="*/ 60 w 121"/>
              <a:gd name="T19" fmla="*/ 100 h 143"/>
              <a:gd name="T20" fmla="*/ 19 w 121"/>
              <a:gd name="T21" fmla="*/ 140 h 143"/>
              <a:gd name="T22" fmla="*/ 11 w 121"/>
              <a:gd name="T23" fmla="*/ 143 h 143"/>
              <a:gd name="T24" fmla="*/ 7 w 121"/>
              <a:gd name="T25" fmla="*/ 143 h 143"/>
              <a:gd name="T26" fmla="*/ 2 w 121"/>
              <a:gd name="T27" fmla="*/ 139 h 143"/>
              <a:gd name="T28" fmla="*/ 0 w 121"/>
              <a:gd name="T29" fmla="*/ 133 h 143"/>
              <a:gd name="T30" fmla="*/ 0 w 121"/>
              <a:gd name="T31" fmla="*/ 11 h 143"/>
              <a:gd name="T32" fmla="*/ 2 w 121"/>
              <a:gd name="T33" fmla="*/ 5 h 143"/>
              <a:gd name="T34" fmla="*/ 7 w 121"/>
              <a:gd name="T35" fmla="*/ 1 h 143"/>
              <a:gd name="T36" fmla="*/ 11 w 121"/>
              <a:gd name="T37" fmla="*/ 0 h 143"/>
              <a:gd name="T38" fmla="*/ 110 w 121"/>
              <a:gd name="T39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1" h="143">
                <a:moveTo>
                  <a:pt x="110" y="0"/>
                </a:moveTo>
                <a:cubicBezTo>
                  <a:pt x="111" y="0"/>
                  <a:pt x="113" y="1"/>
                  <a:pt x="114" y="1"/>
                </a:cubicBezTo>
                <a:cubicBezTo>
                  <a:pt x="116" y="2"/>
                  <a:pt x="118" y="3"/>
                  <a:pt x="119" y="5"/>
                </a:cubicBezTo>
                <a:cubicBezTo>
                  <a:pt x="120" y="7"/>
                  <a:pt x="121" y="9"/>
                  <a:pt x="121" y="11"/>
                </a:cubicBezTo>
                <a:cubicBezTo>
                  <a:pt x="121" y="133"/>
                  <a:pt x="121" y="133"/>
                  <a:pt x="121" y="133"/>
                </a:cubicBezTo>
                <a:cubicBezTo>
                  <a:pt x="121" y="135"/>
                  <a:pt x="120" y="137"/>
                  <a:pt x="119" y="139"/>
                </a:cubicBezTo>
                <a:cubicBezTo>
                  <a:pt x="118" y="140"/>
                  <a:pt x="116" y="142"/>
                  <a:pt x="114" y="143"/>
                </a:cubicBezTo>
                <a:cubicBezTo>
                  <a:pt x="113" y="143"/>
                  <a:pt x="112" y="143"/>
                  <a:pt x="110" y="143"/>
                </a:cubicBezTo>
                <a:cubicBezTo>
                  <a:pt x="107" y="143"/>
                  <a:pt x="104" y="142"/>
                  <a:pt x="102" y="140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19" y="140"/>
                  <a:pt x="19" y="140"/>
                  <a:pt x="19" y="140"/>
                </a:cubicBezTo>
                <a:cubicBezTo>
                  <a:pt x="16" y="142"/>
                  <a:pt x="14" y="143"/>
                  <a:pt x="11" y="143"/>
                </a:cubicBezTo>
                <a:cubicBezTo>
                  <a:pt x="9" y="143"/>
                  <a:pt x="8" y="143"/>
                  <a:pt x="7" y="143"/>
                </a:cubicBezTo>
                <a:cubicBezTo>
                  <a:pt x="5" y="142"/>
                  <a:pt x="3" y="140"/>
                  <a:pt x="2" y="139"/>
                </a:cubicBezTo>
                <a:cubicBezTo>
                  <a:pt x="1" y="137"/>
                  <a:pt x="0" y="135"/>
                  <a:pt x="0" y="13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9"/>
                  <a:pt x="1" y="7"/>
                  <a:pt x="2" y="5"/>
                </a:cubicBezTo>
                <a:cubicBezTo>
                  <a:pt x="3" y="3"/>
                  <a:pt x="5" y="2"/>
                  <a:pt x="7" y="1"/>
                </a:cubicBezTo>
                <a:cubicBezTo>
                  <a:pt x="8" y="1"/>
                  <a:pt x="9" y="0"/>
                  <a:pt x="11" y="0"/>
                </a:cubicBezTo>
                <a:lnTo>
                  <a:pt x="11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6" name="Freeform 380"/>
          <p:cNvSpPr>
            <a:spLocks noEditPoints="1"/>
          </p:cNvSpPr>
          <p:nvPr/>
        </p:nvSpPr>
        <p:spPr bwMode="auto">
          <a:xfrm flipV="1">
            <a:off x="8910297" y="3240665"/>
            <a:ext cx="273262" cy="325050"/>
          </a:xfrm>
          <a:custGeom>
            <a:avLst/>
            <a:gdLst>
              <a:gd name="T0" fmla="*/ 110 w 121"/>
              <a:gd name="T1" fmla="*/ 0 h 143"/>
              <a:gd name="T2" fmla="*/ 114 w 121"/>
              <a:gd name="T3" fmla="*/ 1 h 143"/>
              <a:gd name="T4" fmla="*/ 119 w 121"/>
              <a:gd name="T5" fmla="*/ 5 h 143"/>
              <a:gd name="T6" fmla="*/ 121 w 121"/>
              <a:gd name="T7" fmla="*/ 11 h 143"/>
              <a:gd name="T8" fmla="*/ 121 w 121"/>
              <a:gd name="T9" fmla="*/ 133 h 143"/>
              <a:gd name="T10" fmla="*/ 119 w 121"/>
              <a:gd name="T11" fmla="*/ 139 h 143"/>
              <a:gd name="T12" fmla="*/ 114 w 121"/>
              <a:gd name="T13" fmla="*/ 143 h 143"/>
              <a:gd name="T14" fmla="*/ 110 w 121"/>
              <a:gd name="T15" fmla="*/ 143 h 143"/>
              <a:gd name="T16" fmla="*/ 102 w 121"/>
              <a:gd name="T17" fmla="*/ 140 h 143"/>
              <a:gd name="T18" fmla="*/ 60 w 121"/>
              <a:gd name="T19" fmla="*/ 100 h 143"/>
              <a:gd name="T20" fmla="*/ 18 w 121"/>
              <a:gd name="T21" fmla="*/ 140 h 143"/>
              <a:gd name="T22" fmla="*/ 11 w 121"/>
              <a:gd name="T23" fmla="*/ 143 h 143"/>
              <a:gd name="T24" fmla="*/ 6 w 121"/>
              <a:gd name="T25" fmla="*/ 143 h 143"/>
              <a:gd name="T26" fmla="*/ 2 w 121"/>
              <a:gd name="T27" fmla="*/ 139 h 143"/>
              <a:gd name="T28" fmla="*/ 0 w 121"/>
              <a:gd name="T29" fmla="*/ 133 h 143"/>
              <a:gd name="T30" fmla="*/ 0 w 121"/>
              <a:gd name="T31" fmla="*/ 11 h 143"/>
              <a:gd name="T32" fmla="*/ 2 w 121"/>
              <a:gd name="T33" fmla="*/ 5 h 143"/>
              <a:gd name="T34" fmla="*/ 6 w 121"/>
              <a:gd name="T35" fmla="*/ 1 h 143"/>
              <a:gd name="T36" fmla="*/ 11 w 121"/>
              <a:gd name="T37" fmla="*/ 0 h 143"/>
              <a:gd name="T38" fmla="*/ 110 w 121"/>
              <a:gd name="T39" fmla="*/ 0 h 143"/>
              <a:gd name="T40" fmla="*/ 109 w 121"/>
              <a:gd name="T41" fmla="*/ 12 h 143"/>
              <a:gd name="T42" fmla="*/ 12 w 121"/>
              <a:gd name="T43" fmla="*/ 12 h 143"/>
              <a:gd name="T44" fmla="*/ 12 w 121"/>
              <a:gd name="T45" fmla="*/ 130 h 143"/>
              <a:gd name="T46" fmla="*/ 52 w 121"/>
              <a:gd name="T47" fmla="*/ 91 h 143"/>
              <a:gd name="T48" fmla="*/ 60 w 121"/>
              <a:gd name="T49" fmla="*/ 83 h 143"/>
              <a:gd name="T50" fmla="*/ 69 w 121"/>
              <a:gd name="T51" fmla="*/ 91 h 143"/>
              <a:gd name="T52" fmla="*/ 109 w 121"/>
              <a:gd name="T53" fmla="*/ 130 h 143"/>
              <a:gd name="T54" fmla="*/ 109 w 121"/>
              <a:gd name="T55" fmla="*/ 1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1" h="143">
                <a:moveTo>
                  <a:pt x="110" y="0"/>
                </a:moveTo>
                <a:cubicBezTo>
                  <a:pt x="111" y="0"/>
                  <a:pt x="113" y="1"/>
                  <a:pt x="114" y="1"/>
                </a:cubicBezTo>
                <a:cubicBezTo>
                  <a:pt x="116" y="2"/>
                  <a:pt x="118" y="3"/>
                  <a:pt x="119" y="5"/>
                </a:cubicBezTo>
                <a:cubicBezTo>
                  <a:pt x="120" y="7"/>
                  <a:pt x="121" y="9"/>
                  <a:pt x="121" y="11"/>
                </a:cubicBezTo>
                <a:cubicBezTo>
                  <a:pt x="121" y="133"/>
                  <a:pt x="121" y="133"/>
                  <a:pt x="121" y="133"/>
                </a:cubicBezTo>
                <a:cubicBezTo>
                  <a:pt x="121" y="135"/>
                  <a:pt x="120" y="137"/>
                  <a:pt x="119" y="139"/>
                </a:cubicBezTo>
                <a:cubicBezTo>
                  <a:pt x="118" y="140"/>
                  <a:pt x="116" y="142"/>
                  <a:pt x="114" y="143"/>
                </a:cubicBezTo>
                <a:cubicBezTo>
                  <a:pt x="113" y="143"/>
                  <a:pt x="111" y="143"/>
                  <a:pt x="110" y="143"/>
                </a:cubicBezTo>
                <a:cubicBezTo>
                  <a:pt x="107" y="143"/>
                  <a:pt x="104" y="142"/>
                  <a:pt x="102" y="140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18" y="140"/>
                  <a:pt x="18" y="140"/>
                  <a:pt x="18" y="140"/>
                </a:cubicBezTo>
                <a:cubicBezTo>
                  <a:pt x="16" y="142"/>
                  <a:pt x="14" y="143"/>
                  <a:pt x="11" y="143"/>
                </a:cubicBezTo>
                <a:cubicBezTo>
                  <a:pt x="9" y="143"/>
                  <a:pt x="8" y="143"/>
                  <a:pt x="6" y="143"/>
                </a:cubicBezTo>
                <a:cubicBezTo>
                  <a:pt x="4" y="142"/>
                  <a:pt x="3" y="140"/>
                  <a:pt x="2" y="139"/>
                </a:cubicBezTo>
                <a:cubicBezTo>
                  <a:pt x="0" y="137"/>
                  <a:pt x="0" y="135"/>
                  <a:pt x="0" y="13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9"/>
                  <a:pt x="0" y="7"/>
                  <a:pt x="2" y="5"/>
                </a:cubicBezTo>
                <a:cubicBezTo>
                  <a:pt x="3" y="3"/>
                  <a:pt x="4" y="2"/>
                  <a:pt x="6" y="1"/>
                </a:cubicBezTo>
                <a:cubicBezTo>
                  <a:pt x="8" y="1"/>
                  <a:pt x="9" y="0"/>
                  <a:pt x="11" y="0"/>
                </a:cubicBezTo>
                <a:lnTo>
                  <a:pt x="110" y="0"/>
                </a:lnTo>
                <a:close/>
                <a:moveTo>
                  <a:pt x="109" y="12"/>
                </a:moveTo>
                <a:cubicBezTo>
                  <a:pt x="12" y="12"/>
                  <a:pt x="12" y="12"/>
                  <a:pt x="12" y="12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52" y="91"/>
                  <a:pt x="52" y="91"/>
                  <a:pt x="52" y="91"/>
                </a:cubicBezTo>
                <a:cubicBezTo>
                  <a:pt x="60" y="83"/>
                  <a:pt x="60" y="83"/>
                  <a:pt x="60" y="83"/>
                </a:cubicBezTo>
                <a:cubicBezTo>
                  <a:pt x="69" y="91"/>
                  <a:pt x="69" y="91"/>
                  <a:pt x="69" y="91"/>
                </a:cubicBezTo>
                <a:cubicBezTo>
                  <a:pt x="109" y="130"/>
                  <a:pt x="109" y="130"/>
                  <a:pt x="109" y="130"/>
                </a:cubicBezTo>
                <a:lnTo>
                  <a:pt x="109" y="1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7" name="Oval 26"/>
          <p:cNvSpPr/>
          <p:nvPr/>
        </p:nvSpPr>
        <p:spPr>
          <a:xfrm>
            <a:off x="5575449" y="3147878"/>
            <a:ext cx="436496" cy="436496"/>
          </a:xfrm>
          <a:prstGeom prst="ellipse">
            <a:avLst/>
          </a:prstGeom>
          <a:solidFill>
            <a:srgbClr val="78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8" name="Freeform 12"/>
          <p:cNvSpPr>
            <a:spLocks noEditPoints="1"/>
          </p:cNvSpPr>
          <p:nvPr/>
        </p:nvSpPr>
        <p:spPr bwMode="auto">
          <a:xfrm>
            <a:off x="5685364" y="3271064"/>
            <a:ext cx="196208" cy="160978"/>
          </a:xfrm>
          <a:custGeom>
            <a:avLst/>
            <a:gdLst>
              <a:gd name="T0" fmla="*/ 14 w 229"/>
              <a:gd name="T1" fmla="*/ 148 h 148"/>
              <a:gd name="T2" fmla="*/ 6 w 229"/>
              <a:gd name="T3" fmla="*/ 111 h 148"/>
              <a:gd name="T4" fmla="*/ 10 w 229"/>
              <a:gd name="T5" fmla="*/ 102 h 148"/>
              <a:gd name="T6" fmla="*/ 20 w 229"/>
              <a:gd name="T7" fmla="*/ 99 h 148"/>
              <a:gd name="T8" fmla="*/ 48 w 229"/>
              <a:gd name="T9" fmla="*/ 103 h 148"/>
              <a:gd name="T10" fmla="*/ 40 w 229"/>
              <a:gd name="T11" fmla="*/ 148 h 148"/>
              <a:gd name="T12" fmla="*/ 85 w 229"/>
              <a:gd name="T13" fmla="*/ 63 h 148"/>
              <a:gd name="T14" fmla="*/ 81 w 229"/>
              <a:gd name="T15" fmla="*/ 75 h 148"/>
              <a:gd name="T16" fmla="*/ 70 w 229"/>
              <a:gd name="T17" fmla="*/ 84 h 148"/>
              <a:gd name="T18" fmla="*/ 56 w 229"/>
              <a:gd name="T19" fmla="*/ 84 h 148"/>
              <a:gd name="T20" fmla="*/ 46 w 229"/>
              <a:gd name="T21" fmla="*/ 75 h 148"/>
              <a:gd name="T22" fmla="*/ 43 w 229"/>
              <a:gd name="T23" fmla="*/ 69 h 148"/>
              <a:gd name="T24" fmla="*/ 35 w 229"/>
              <a:gd name="T25" fmla="*/ 36 h 148"/>
              <a:gd name="T26" fmla="*/ 44 w 229"/>
              <a:gd name="T27" fmla="*/ 16 h 148"/>
              <a:gd name="T28" fmla="*/ 63 w 229"/>
              <a:gd name="T29" fmla="*/ 8 h 148"/>
              <a:gd name="T30" fmla="*/ 80 w 229"/>
              <a:gd name="T31" fmla="*/ 13 h 148"/>
              <a:gd name="T32" fmla="*/ 78 w 229"/>
              <a:gd name="T33" fmla="*/ 36 h 148"/>
              <a:gd name="T34" fmla="*/ 166 w 229"/>
              <a:gd name="T35" fmla="*/ 97 h 148"/>
              <a:gd name="T36" fmla="*/ 174 w 229"/>
              <a:gd name="T37" fmla="*/ 104 h 148"/>
              <a:gd name="T38" fmla="*/ 182 w 229"/>
              <a:gd name="T39" fmla="*/ 148 h 148"/>
              <a:gd name="T40" fmla="*/ 63 w 229"/>
              <a:gd name="T41" fmla="*/ 148 h 148"/>
              <a:gd name="T42" fmla="*/ 54 w 229"/>
              <a:gd name="T43" fmla="*/ 109 h 148"/>
              <a:gd name="T44" fmla="*/ 59 w 229"/>
              <a:gd name="T45" fmla="*/ 100 h 148"/>
              <a:gd name="T46" fmla="*/ 68 w 229"/>
              <a:gd name="T47" fmla="*/ 96 h 148"/>
              <a:gd name="T48" fmla="*/ 136 w 229"/>
              <a:gd name="T49" fmla="*/ 64 h 148"/>
              <a:gd name="T50" fmla="*/ 134 w 229"/>
              <a:gd name="T51" fmla="*/ 71 h 148"/>
              <a:gd name="T52" fmla="*/ 122 w 229"/>
              <a:gd name="T53" fmla="*/ 80 h 148"/>
              <a:gd name="T54" fmla="*/ 107 w 229"/>
              <a:gd name="T55" fmla="*/ 80 h 148"/>
              <a:gd name="T56" fmla="*/ 96 w 229"/>
              <a:gd name="T57" fmla="*/ 71 h 148"/>
              <a:gd name="T58" fmla="*/ 86 w 229"/>
              <a:gd name="T59" fmla="*/ 37 h 148"/>
              <a:gd name="T60" fmla="*/ 85 w 229"/>
              <a:gd name="T61" fmla="*/ 29 h 148"/>
              <a:gd name="T62" fmla="*/ 94 w 229"/>
              <a:gd name="T63" fmla="*/ 8 h 148"/>
              <a:gd name="T64" fmla="*/ 115 w 229"/>
              <a:gd name="T65" fmla="*/ 0 h 148"/>
              <a:gd name="T66" fmla="*/ 136 w 229"/>
              <a:gd name="T67" fmla="*/ 8 h 148"/>
              <a:gd name="T68" fmla="*/ 145 w 229"/>
              <a:gd name="T69" fmla="*/ 29 h 148"/>
              <a:gd name="T70" fmla="*/ 144 w 229"/>
              <a:gd name="T71" fmla="*/ 37 h 148"/>
              <a:gd name="T72" fmla="*/ 186 w 229"/>
              <a:gd name="T73" fmla="*/ 69 h 148"/>
              <a:gd name="T74" fmla="*/ 179 w 229"/>
              <a:gd name="T75" fmla="*/ 80 h 148"/>
              <a:gd name="T76" fmla="*/ 166 w 229"/>
              <a:gd name="T77" fmla="*/ 85 h 148"/>
              <a:gd name="T78" fmla="*/ 153 w 229"/>
              <a:gd name="T79" fmla="*/ 80 h 148"/>
              <a:gd name="T80" fmla="*/ 146 w 229"/>
              <a:gd name="T81" fmla="*/ 69 h 148"/>
              <a:gd name="T82" fmla="*/ 151 w 229"/>
              <a:gd name="T83" fmla="*/ 36 h 148"/>
              <a:gd name="T84" fmla="*/ 150 w 229"/>
              <a:gd name="T85" fmla="*/ 13 h 148"/>
              <a:gd name="T86" fmla="*/ 166 w 229"/>
              <a:gd name="T87" fmla="*/ 8 h 148"/>
              <a:gd name="T88" fmla="*/ 186 w 229"/>
              <a:gd name="T89" fmla="*/ 16 h 148"/>
              <a:gd name="T90" fmla="*/ 194 w 229"/>
              <a:gd name="T91" fmla="*/ 36 h 148"/>
              <a:gd name="T92" fmla="*/ 186 w 229"/>
              <a:gd name="T93" fmla="*/ 69 h 148"/>
              <a:gd name="T94" fmla="*/ 184 w 229"/>
              <a:gd name="T95" fmla="*/ 109 h 148"/>
              <a:gd name="T96" fmla="*/ 177 w 229"/>
              <a:gd name="T97" fmla="*/ 99 h 148"/>
              <a:gd name="T98" fmla="*/ 215 w 229"/>
              <a:gd name="T99" fmla="*/ 100 h 148"/>
              <a:gd name="T100" fmla="*/ 222 w 229"/>
              <a:gd name="T101" fmla="*/ 106 h 148"/>
              <a:gd name="T102" fmla="*/ 229 w 229"/>
              <a:gd name="T103" fmla="*/ 148 h 148"/>
              <a:gd name="T104" fmla="*/ 189 w 229"/>
              <a:gd name="T105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29" h="148">
                <a:moveTo>
                  <a:pt x="40" y="148"/>
                </a:moveTo>
                <a:cubicBezTo>
                  <a:pt x="14" y="148"/>
                  <a:pt x="14" y="148"/>
                  <a:pt x="14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6" y="111"/>
                  <a:pt x="6" y="111"/>
                  <a:pt x="6" y="111"/>
                </a:cubicBezTo>
                <a:cubicBezTo>
                  <a:pt x="6" y="110"/>
                  <a:pt x="6" y="108"/>
                  <a:pt x="7" y="106"/>
                </a:cubicBezTo>
                <a:cubicBezTo>
                  <a:pt x="8" y="105"/>
                  <a:pt x="9" y="104"/>
                  <a:pt x="10" y="102"/>
                </a:cubicBezTo>
                <a:cubicBezTo>
                  <a:pt x="12" y="101"/>
                  <a:pt x="13" y="100"/>
                  <a:pt x="15" y="100"/>
                </a:cubicBezTo>
                <a:cubicBezTo>
                  <a:pt x="16" y="99"/>
                  <a:pt x="18" y="99"/>
                  <a:pt x="20" y="99"/>
                </a:cubicBezTo>
                <a:cubicBezTo>
                  <a:pt x="52" y="99"/>
                  <a:pt x="52" y="99"/>
                  <a:pt x="52" y="99"/>
                </a:cubicBezTo>
                <a:cubicBezTo>
                  <a:pt x="50" y="100"/>
                  <a:pt x="49" y="101"/>
                  <a:pt x="48" y="103"/>
                </a:cubicBezTo>
                <a:cubicBezTo>
                  <a:pt x="47" y="105"/>
                  <a:pt x="46" y="107"/>
                  <a:pt x="45" y="109"/>
                </a:cubicBezTo>
                <a:lnTo>
                  <a:pt x="40" y="148"/>
                </a:lnTo>
                <a:close/>
                <a:moveTo>
                  <a:pt x="78" y="36"/>
                </a:moveTo>
                <a:cubicBezTo>
                  <a:pt x="85" y="63"/>
                  <a:pt x="85" y="63"/>
                  <a:pt x="85" y="63"/>
                </a:cubicBezTo>
                <a:cubicBezTo>
                  <a:pt x="84" y="69"/>
                  <a:pt x="84" y="69"/>
                  <a:pt x="84" y="69"/>
                </a:cubicBezTo>
                <a:cubicBezTo>
                  <a:pt x="83" y="71"/>
                  <a:pt x="82" y="73"/>
                  <a:pt x="81" y="75"/>
                </a:cubicBezTo>
                <a:cubicBezTo>
                  <a:pt x="80" y="77"/>
                  <a:pt x="78" y="79"/>
                  <a:pt x="76" y="80"/>
                </a:cubicBezTo>
                <a:cubicBezTo>
                  <a:pt x="75" y="82"/>
                  <a:pt x="73" y="83"/>
                  <a:pt x="70" y="84"/>
                </a:cubicBezTo>
                <a:cubicBezTo>
                  <a:pt x="68" y="84"/>
                  <a:pt x="66" y="85"/>
                  <a:pt x="63" y="85"/>
                </a:cubicBezTo>
                <a:cubicBezTo>
                  <a:pt x="61" y="85"/>
                  <a:pt x="59" y="84"/>
                  <a:pt x="56" y="84"/>
                </a:cubicBezTo>
                <a:cubicBezTo>
                  <a:pt x="54" y="83"/>
                  <a:pt x="52" y="82"/>
                  <a:pt x="50" y="80"/>
                </a:cubicBezTo>
                <a:cubicBezTo>
                  <a:pt x="49" y="79"/>
                  <a:pt x="47" y="77"/>
                  <a:pt x="46" y="75"/>
                </a:cubicBezTo>
                <a:cubicBezTo>
                  <a:pt x="44" y="73"/>
                  <a:pt x="44" y="71"/>
                  <a:pt x="43" y="69"/>
                </a:cubicBezTo>
                <a:cubicBezTo>
                  <a:pt x="43" y="69"/>
                  <a:pt x="43" y="69"/>
                  <a:pt x="43" y="69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0"/>
                  <a:pt x="35" y="38"/>
                  <a:pt x="35" y="36"/>
                </a:cubicBezTo>
                <a:cubicBezTo>
                  <a:pt x="35" y="32"/>
                  <a:pt x="36" y="28"/>
                  <a:pt x="38" y="25"/>
                </a:cubicBezTo>
                <a:cubicBezTo>
                  <a:pt x="39" y="21"/>
                  <a:pt x="41" y="19"/>
                  <a:pt x="44" y="16"/>
                </a:cubicBezTo>
                <a:cubicBezTo>
                  <a:pt x="46" y="13"/>
                  <a:pt x="49" y="11"/>
                  <a:pt x="52" y="10"/>
                </a:cubicBezTo>
                <a:cubicBezTo>
                  <a:pt x="56" y="8"/>
                  <a:pt x="59" y="8"/>
                  <a:pt x="63" y="8"/>
                </a:cubicBezTo>
                <a:cubicBezTo>
                  <a:pt x="66" y="8"/>
                  <a:pt x="69" y="8"/>
                  <a:pt x="72" y="9"/>
                </a:cubicBezTo>
                <a:cubicBezTo>
                  <a:pt x="75" y="10"/>
                  <a:pt x="77" y="11"/>
                  <a:pt x="80" y="13"/>
                </a:cubicBezTo>
                <a:cubicBezTo>
                  <a:pt x="78" y="18"/>
                  <a:pt x="77" y="22"/>
                  <a:pt x="77" y="27"/>
                </a:cubicBezTo>
                <a:cubicBezTo>
                  <a:pt x="77" y="30"/>
                  <a:pt x="77" y="33"/>
                  <a:pt x="78" y="36"/>
                </a:cubicBezTo>
                <a:close/>
                <a:moveTo>
                  <a:pt x="161" y="96"/>
                </a:moveTo>
                <a:cubicBezTo>
                  <a:pt x="163" y="96"/>
                  <a:pt x="165" y="96"/>
                  <a:pt x="166" y="97"/>
                </a:cubicBezTo>
                <a:cubicBezTo>
                  <a:pt x="168" y="98"/>
                  <a:pt x="170" y="99"/>
                  <a:pt x="171" y="100"/>
                </a:cubicBezTo>
                <a:cubicBezTo>
                  <a:pt x="172" y="101"/>
                  <a:pt x="173" y="102"/>
                  <a:pt x="174" y="104"/>
                </a:cubicBezTo>
                <a:cubicBezTo>
                  <a:pt x="175" y="106"/>
                  <a:pt x="176" y="107"/>
                  <a:pt x="176" y="109"/>
                </a:cubicBezTo>
                <a:cubicBezTo>
                  <a:pt x="182" y="148"/>
                  <a:pt x="182" y="148"/>
                  <a:pt x="182" y="148"/>
                </a:cubicBezTo>
                <a:cubicBezTo>
                  <a:pt x="167" y="148"/>
                  <a:pt x="167" y="148"/>
                  <a:pt x="167" y="148"/>
                </a:cubicBezTo>
                <a:cubicBezTo>
                  <a:pt x="63" y="148"/>
                  <a:pt x="63" y="148"/>
                  <a:pt x="63" y="148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54" y="107"/>
                  <a:pt x="54" y="106"/>
                  <a:pt x="55" y="104"/>
                </a:cubicBezTo>
                <a:cubicBezTo>
                  <a:pt x="56" y="102"/>
                  <a:pt x="57" y="101"/>
                  <a:pt x="59" y="100"/>
                </a:cubicBezTo>
                <a:cubicBezTo>
                  <a:pt x="60" y="99"/>
                  <a:pt x="62" y="98"/>
                  <a:pt x="63" y="97"/>
                </a:cubicBezTo>
                <a:cubicBezTo>
                  <a:pt x="65" y="96"/>
                  <a:pt x="67" y="96"/>
                  <a:pt x="68" y="96"/>
                </a:cubicBezTo>
                <a:lnTo>
                  <a:pt x="161" y="96"/>
                </a:lnTo>
                <a:close/>
                <a:moveTo>
                  <a:pt x="136" y="64"/>
                </a:moveTo>
                <a:cubicBezTo>
                  <a:pt x="136" y="64"/>
                  <a:pt x="136" y="64"/>
                  <a:pt x="136" y="64"/>
                </a:cubicBezTo>
                <a:cubicBezTo>
                  <a:pt x="136" y="67"/>
                  <a:pt x="135" y="69"/>
                  <a:pt x="134" y="71"/>
                </a:cubicBezTo>
                <a:cubicBezTo>
                  <a:pt x="132" y="73"/>
                  <a:pt x="131" y="75"/>
                  <a:pt x="129" y="76"/>
                </a:cubicBezTo>
                <a:cubicBezTo>
                  <a:pt x="127" y="78"/>
                  <a:pt x="125" y="79"/>
                  <a:pt x="122" y="80"/>
                </a:cubicBezTo>
                <a:cubicBezTo>
                  <a:pt x="120" y="81"/>
                  <a:pt x="117" y="81"/>
                  <a:pt x="115" y="81"/>
                </a:cubicBezTo>
                <a:cubicBezTo>
                  <a:pt x="112" y="81"/>
                  <a:pt x="110" y="81"/>
                  <a:pt x="107" y="80"/>
                </a:cubicBezTo>
                <a:cubicBezTo>
                  <a:pt x="105" y="79"/>
                  <a:pt x="103" y="78"/>
                  <a:pt x="101" y="76"/>
                </a:cubicBezTo>
                <a:cubicBezTo>
                  <a:pt x="99" y="75"/>
                  <a:pt x="98" y="73"/>
                  <a:pt x="96" y="71"/>
                </a:cubicBezTo>
                <a:cubicBezTo>
                  <a:pt x="95" y="69"/>
                  <a:pt x="94" y="67"/>
                  <a:pt x="93" y="64"/>
                </a:cubicBezTo>
                <a:cubicBezTo>
                  <a:pt x="86" y="37"/>
                  <a:pt x="86" y="37"/>
                  <a:pt x="86" y="37"/>
                </a:cubicBezTo>
                <a:cubicBezTo>
                  <a:pt x="86" y="36"/>
                  <a:pt x="86" y="34"/>
                  <a:pt x="85" y="33"/>
                </a:cubicBezTo>
                <a:cubicBezTo>
                  <a:pt x="85" y="32"/>
                  <a:pt x="85" y="31"/>
                  <a:pt x="85" y="29"/>
                </a:cubicBezTo>
                <a:cubicBezTo>
                  <a:pt x="85" y="25"/>
                  <a:pt x="86" y="21"/>
                  <a:pt x="87" y="18"/>
                </a:cubicBezTo>
                <a:cubicBezTo>
                  <a:pt x="89" y="14"/>
                  <a:pt x="91" y="11"/>
                  <a:pt x="94" y="8"/>
                </a:cubicBezTo>
                <a:cubicBezTo>
                  <a:pt x="97" y="6"/>
                  <a:pt x="100" y="3"/>
                  <a:pt x="103" y="2"/>
                </a:cubicBezTo>
                <a:cubicBezTo>
                  <a:pt x="107" y="0"/>
                  <a:pt x="111" y="0"/>
                  <a:pt x="115" y="0"/>
                </a:cubicBezTo>
                <a:cubicBezTo>
                  <a:pt x="119" y="0"/>
                  <a:pt x="123" y="0"/>
                  <a:pt x="126" y="2"/>
                </a:cubicBezTo>
                <a:cubicBezTo>
                  <a:pt x="130" y="3"/>
                  <a:pt x="133" y="6"/>
                  <a:pt x="136" y="8"/>
                </a:cubicBezTo>
                <a:cubicBezTo>
                  <a:pt x="139" y="11"/>
                  <a:pt x="141" y="14"/>
                  <a:pt x="142" y="18"/>
                </a:cubicBezTo>
                <a:cubicBezTo>
                  <a:pt x="144" y="21"/>
                  <a:pt x="145" y="25"/>
                  <a:pt x="145" y="29"/>
                </a:cubicBezTo>
                <a:cubicBezTo>
                  <a:pt x="145" y="32"/>
                  <a:pt x="144" y="34"/>
                  <a:pt x="143" y="37"/>
                </a:cubicBezTo>
                <a:cubicBezTo>
                  <a:pt x="144" y="37"/>
                  <a:pt x="144" y="37"/>
                  <a:pt x="144" y="37"/>
                </a:cubicBezTo>
                <a:lnTo>
                  <a:pt x="136" y="64"/>
                </a:lnTo>
                <a:close/>
                <a:moveTo>
                  <a:pt x="186" y="69"/>
                </a:moveTo>
                <a:cubicBezTo>
                  <a:pt x="186" y="71"/>
                  <a:pt x="185" y="73"/>
                  <a:pt x="184" y="75"/>
                </a:cubicBezTo>
                <a:cubicBezTo>
                  <a:pt x="182" y="77"/>
                  <a:pt x="181" y="79"/>
                  <a:pt x="179" y="80"/>
                </a:cubicBezTo>
                <a:cubicBezTo>
                  <a:pt x="177" y="82"/>
                  <a:pt x="175" y="83"/>
                  <a:pt x="173" y="84"/>
                </a:cubicBezTo>
                <a:cubicBezTo>
                  <a:pt x="171" y="84"/>
                  <a:pt x="168" y="85"/>
                  <a:pt x="166" y="85"/>
                </a:cubicBezTo>
                <a:cubicBezTo>
                  <a:pt x="163" y="85"/>
                  <a:pt x="161" y="84"/>
                  <a:pt x="159" y="84"/>
                </a:cubicBezTo>
                <a:cubicBezTo>
                  <a:pt x="157" y="83"/>
                  <a:pt x="155" y="82"/>
                  <a:pt x="153" y="80"/>
                </a:cubicBezTo>
                <a:cubicBezTo>
                  <a:pt x="151" y="79"/>
                  <a:pt x="150" y="77"/>
                  <a:pt x="148" y="75"/>
                </a:cubicBezTo>
                <a:cubicBezTo>
                  <a:pt x="147" y="73"/>
                  <a:pt x="146" y="71"/>
                  <a:pt x="146" y="69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51" y="36"/>
                  <a:pt x="151" y="36"/>
                  <a:pt x="151" y="36"/>
                </a:cubicBezTo>
                <a:cubicBezTo>
                  <a:pt x="152" y="34"/>
                  <a:pt x="153" y="31"/>
                  <a:pt x="153" y="27"/>
                </a:cubicBezTo>
                <a:cubicBezTo>
                  <a:pt x="153" y="22"/>
                  <a:pt x="152" y="18"/>
                  <a:pt x="150" y="13"/>
                </a:cubicBezTo>
                <a:cubicBezTo>
                  <a:pt x="152" y="11"/>
                  <a:pt x="154" y="10"/>
                  <a:pt x="157" y="9"/>
                </a:cubicBezTo>
                <a:cubicBezTo>
                  <a:pt x="160" y="8"/>
                  <a:pt x="163" y="8"/>
                  <a:pt x="166" y="8"/>
                </a:cubicBezTo>
                <a:cubicBezTo>
                  <a:pt x="170" y="8"/>
                  <a:pt x="173" y="8"/>
                  <a:pt x="177" y="10"/>
                </a:cubicBezTo>
                <a:cubicBezTo>
                  <a:pt x="180" y="11"/>
                  <a:pt x="183" y="13"/>
                  <a:pt x="186" y="16"/>
                </a:cubicBezTo>
                <a:cubicBezTo>
                  <a:pt x="188" y="19"/>
                  <a:pt x="190" y="21"/>
                  <a:pt x="192" y="25"/>
                </a:cubicBezTo>
                <a:cubicBezTo>
                  <a:pt x="193" y="28"/>
                  <a:pt x="194" y="32"/>
                  <a:pt x="194" y="36"/>
                </a:cubicBezTo>
                <a:cubicBezTo>
                  <a:pt x="194" y="38"/>
                  <a:pt x="194" y="40"/>
                  <a:pt x="193" y="43"/>
                </a:cubicBezTo>
                <a:lnTo>
                  <a:pt x="186" y="69"/>
                </a:lnTo>
                <a:close/>
                <a:moveTo>
                  <a:pt x="189" y="148"/>
                </a:moveTo>
                <a:cubicBezTo>
                  <a:pt x="184" y="109"/>
                  <a:pt x="184" y="109"/>
                  <a:pt x="184" y="109"/>
                </a:cubicBezTo>
                <a:cubicBezTo>
                  <a:pt x="184" y="107"/>
                  <a:pt x="183" y="105"/>
                  <a:pt x="182" y="103"/>
                </a:cubicBezTo>
                <a:cubicBezTo>
                  <a:pt x="180" y="101"/>
                  <a:pt x="179" y="100"/>
                  <a:pt x="177" y="99"/>
                </a:cubicBezTo>
                <a:cubicBezTo>
                  <a:pt x="210" y="99"/>
                  <a:pt x="210" y="99"/>
                  <a:pt x="210" y="99"/>
                </a:cubicBezTo>
                <a:cubicBezTo>
                  <a:pt x="211" y="99"/>
                  <a:pt x="213" y="99"/>
                  <a:pt x="215" y="100"/>
                </a:cubicBezTo>
                <a:cubicBezTo>
                  <a:pt x="216" y="100"/>
                  <a:pt x="218" y="101"/>
                  <a:pt x="219" y="102"/>
                </a:cubicBezTo>
                <a:cubicBezTo>
                  <a:pt x="220" y="104"/>
                  <a:pt x="221" y="105"/>
                  <a:pt x="222" y="106"/>
                </a:cubicBezTo>
                <a:cubicBezTo>
                  <a:pt x="223" y="108"/>
                  <a:pt x="224" y="110"/>
                  <a:pt x="224" y="111"/>
                </a:cubicBezTo>
                <a:cubicBezTo>
                  <a:pt x="229" y="148"/>
                  <a:pt x="229" y="148"/>
                  <a:pt x="229" y="148"/>
                </a:cubicBezTo>
                <a:cubicBezTo>
                  <a:pt x="215" y="148"/>
                  <a:pt x="215" y="148"/>
                  <a:pt x="215" y="148"/>
                </a:cubicBezTo>
                <a:lnTo>
                  <a:pt x="189" y="1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grpSp>
        <p:nvGrpSpPr>
          <p:cNvPr id="39" name="Group 140"/>
          <p:cNvGrpSpPr/>
          <p:nvPr/>
        </p:nvGrpSpPr>
        <p:grpSpPr>
          <a:xfrm rot="16200000" flipV="1">
            <a:off x="6133698" y="2258384"/>
            <a:ext cx="1476746" cy="125502"/>
            <a:chOff x="4113369" y="3398728"/>
            <a:chExt cx="712388" cy="60543"/>
          </a:xfrm>
        </p:grpSpPr>
        <p:cxnSp>
          <p:nvCxnSpPr>
            <p:cNvPr id="40" name="Straight Connector 141"/>
            <p:cNvCxnSpPr/>
            <p:nvPr/>
          </p:nvCxnSpPr>
          <p:spPr>
            <a:xfrm>
              <a:off x="4147932" y="3429000"/>
              <a:ext cx="64278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2"/>
            <p:cNvSpPr/>
            <p:nvPr/>
          </p:nvSpPr>
          <p:spPr>
            <a:xfrm>
              <a:off x="4113369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42" name="Oval 143"/>
            <p:cNvSpPr/>
            <p:nvPr/>
          </p:nvSpPr>
          <p:spPr>
            <a:xfrm>
              <a:off x="4765214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</p:grpSp>
      <p:grpSp>
        <p:nvGrpSpPr>
          <p:cNvPr id="43" name="Group 140"/>
          <p:cNvGrpSpPr/>
          <p:nvPr/>
        </p:nvGrpSpPr>
        <p:grpSpPr>
          <a:xfrm rot="16200000" flipV="1">
            <a:off x="7214631" y="4377961"/>
            <a:ext cx="1476746" cy="125502"/>
            <a:chOff x="4113369" y="3398728"/>
            <a:chExt cx="712388" cy="60543"/>
          </a:xfrm>
        </p:grpSpPr>
        <p:cxnSp>
          <p:nvCxnSpPr>
            <p:cNvPr id="44" name="Straight Connector 141"/>
            <p:cNvCxnSpPr/>
            <p:nvPr/>
          </p:nvCxnSpPr>
          <p:spPr>
            <a:xfrm>
              <a:off x="4147932" y="3429000"/>
              <a:ext cx="64278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142"/>
            <p:cNvSpPr/>
            <p:nvPr/>
          </p:nvSpPr>
          <p:spPr>
            <a:xfrm>
              <a:off x="4113369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46" name="Oval 143"/>
            <p:cNvSpPr/>
            <p:nvPr/>
          </p:nvSpPr>
          <p:spPr>
            <a:xfrm>
              <a:off x="4765214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</p:grpSp>
      <p:grpSp>
        <p:nvGrpSpPr>
          <p:cNvPr id="47" name="Group 140"/>
          <p:cNvGrpSpPr/>
          <p:nvPr/>
        </p:nvGrpSpPr>
        <p:grpSpPr>
          <a:xfrm rot="16200000">
            <a:off x="8448330" y="2356345"/>
            <a:ext cx="1232755" cy="185860"/>
            <a:chOff x="4113369" y="3398728"/>
            <a:chExt cx="535620" cy="70363"/>
          </a:xfrm>
        </p:grpSpPr>
        <p:cxnSp>
          <p:nvCxnSpPr>
            <p:cNvPr id="48" name="Straight Connector 141"/>
            <p:cNvCxnSpPr/>
            <p:nvPr/>
          </p:nvCxnSpPr>
          <p:spPr>
            <a:xfrm rot="5400000" flipH="1" flipV="1">
              <a:off x="4386801" y="3183908"/>
              <a:ext cx="6223" cy="4839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142"/>
            <p:cNvSpPr/>
            <p:nvPr/>
          </p:nvSpPr>
          <p:spPr>
            <a:xfrm>
              <a:off x="4113369" y="340854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50" name="Oval 143"/>
            <p:cNvSpPr/>
            <p:nvPr/>
          </p:nvSpPr>
          <p:spPr>
            <a:xfrm>
              <a:off x="4588446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</p:grpSp>
      <p:sp>
        <p:nvSpPr>
          <p:cNvPr id="51" name="Shape 388"/>
          <p:cNvSpPr/>
          <p:nvPr/>
        </p:nvSpPr>
        <p:spPr>
          <a:xfrm>
            <a:off x="2909092" y="1158628"/>
            <a:ext cx="3757462" cy="9471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Motivation</a:t>
            </a:r>
            <a:endParaRPr sz="1600" b="1" dirty="0">
              <a:solidFill>
                <a:schemeClr val="bg2">
                  <a:lumMod val="25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grpSp>
        <p:nvGrpSpPr>
          <p:cNvPr id="52" name="Group 140"/>
          <p:cNvGrpSpPr/>
          <p:nvPr/>
        </p:nvGrpSpPr>
        <p:grpSpPr>
          <a:xfrm rot="16200000" flipV="1">
            <a:off x="4005578" y="2266955"/>
            <a:ext cx="1476746" cy="125502"/>
            <a:chOff x="4113369" y="3398728"/>
            <a:chExt cx="712388" cy="60543"/>
          </a:xfrm>
        </p:grpSpPr>
        <p:cxnSp>
          <p:nvCxnSpPr>
            <p:cNvPr id="53" name="Straight Connector 141"/>
            <p:cNvCxnSpPr/>
            <p:nvPr/>
          </p:nvCxnSpPr>
          <p:spPr>
            <a:xfrm>
              <a:off x="4147932" y="3429000"/>
              <a:ext cx="64278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142"/>
            <p:cNvSpPr/>
            <p:nvPr/>
          </p:nvSpPr>
          <p:spPr>
            <a:xfrm>
              <a:off x="4113369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55" name="Oval 143"/>
            <p:cNvSpPr/>
            <p:nvPr/>
          </p:nvSpPr>
          <p:spPr>
            <a:xfrm>
              <a:off x="4765214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171" y="3152375"/>
            <a:ext cx="429836" cy="429836"/>
          </a:xfrm>
          <a:prstGeom prst="rect">
            <a:avLst/>
          </a:prstGeom>
        </p:spPr>
      </p:pic>
      <p:sp>
        <p:nvSpPr>
          <p:cNvPr id="58" name="Freeform 7"/>
          <p:cNvSpPr>
            <a:spLocks/>
          </p:cNvSpPr>
          <p:nvPr/>
        </p:nvSpPr>
        <p:spPr bwMode="auto">
          <a:xfrm>
            <a:off x="9454261" y="2734520"/>
            <a:ext cx="1297602" cy="2308443"/>
          </a:xfrm>
          <a:custGeom>
            <a:avLst/>
            <a:gdLst>
              <a:gd name="T0" fmla="*/ 101 w 535"/>
              <a:gd name="T1" fmla="*/ 271 h 951"/>
              <a:gd name="T2" fmla="*/ 101 w 535"/>
              <a:gd name="T3" fmla="*/ 268 h 951"/>
              <a:gd name="T4" fmla="*/ 268 w 535"/>
              <a:gd name="T5" fmla="*/ 102 h 951"/>
              <a:gd name="T6" fmla="*/ 434 w 535"/>
              <a:gd name="T7" fmla="*/ 268 h 951"/>
              <a:gd name="T8" fmla="*/ 434 w 535"/>
              <a:gd name="T9" fmla="*/ 951 h 951"/>
              <a:gd name="T10" fmla="*/ 535 w 535"/>
              <a:gd name="T11" fmla="*/ 951 h 951"/>
              <a:gd name="T12" fmla="*/ 535 w 535"/>
              <a:gd name="T13" fmla="*/ 268 h 951"/>
              <a:gd name="T14" fmla="*/ 268 w 535"/>
              <a:gd name="T15" fmla="*/ 0 h 951"/>
              <a:gd name="T16" fmla="*/ 0 w 535"/>
              <a:gd name="T17" fmla="*/ 268 h 951"/>
              <a:gd name="T18" fmla="*/ 0 w 535"/>
              <a:gd name="T19" fmla="*/ 271 h 951"/>
              <a:gd name="T20" fmla="*/ 101 w 535"/>
              <a:gd name="T21" fmla="*/ 271 h 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5" h="951">
                <a:moveTo>
                  <a:pt x="101" y="271"/>
                </a:moveTo>
                <a:cubicBezTo>
                  <a:pt x="101" y="270"/>
                  <a:pt x="101" y="269"/>
                  <a:pt x="101" y="268"/>
                </a:cubicBezTo>
                <a:cubicBezTo>
                  <a:pt x="101" y="176"/>
                  <a:pt x="176" y="102"/>
                  <a:pt x="268" y="102"/>
                </a:cubicBezTo>
                <a:cubicBezTo>
                  <a:pt x="360" y="102"/>
                  <a:pt x="434" y="176"/>
                  <a:pt x="434" y="268"/>
                </a:cubicBezTo>
                <a:cubicBezTo>
                  <a:pt x="434" y="269"/>
                  <a:pt x="434" y="950"/>
                  <a:pt x="434" y="951"/>
                </a:cubicBezTo>
                <a:cubicBezTo>
                  <a:pt x="535" y="951"/>
                  <a:pt x="535" y="951"/>
                  <a:pt x="535" y="951"/>
                </a:cubicBezTo>
                <a:cubicBezTo>
                  <a:pt x="535" y="950"/>
                  <a:pt x="535" y="269"/>
                  <a:pt x="535" y="268"/>
                </a:cubicBezTo>
                <a:cubicBezTo>
                  <a:pt x="535" y="120"/>
                  <a:pt x="415" y="0"/>
                  <a:pt x="268" y="0"/>
                </a:cubicBezTo>
                <a:cubicBezTo>
                  <a:pt x="120" y="0"/>
                  <a:pt x="0" y="120"/>
                  <a:pt x="0" y="268"/>
                </a:cubicBezTo>
                <a:cubicBezTo>
                  <a:pt x="0" y="269"/>
                  <a:pt x="0" y="270"/>
                  <a:pt x="0" y="271"/>
                </a:cubicBezTo>
                <a:cubicBezTo>
                  <a:pt x="101" y="271"/>
                  <a:pt x="101" y="271"/>
                  <a:pt x="101" y="271"/>
                </a:cubicBezTo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bg-BG" sz="2000">
              <a:solidFill>
                <a:schemeClr val="bg2">
                  <a:lumMod val="50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61" name="Oval 26">
            <a:extLst>
              <a:ext uri="{FF2B5EF4-FFF2-40B4-BE49-F238E27FC236}">
                <a16:creationId xmlns:a16="http://schemas.microsoft.com/office/drawing/2014/main" id="{EB8D9429-406F-4DFB-9DFF-92AE79FE1EB8}"/>
              </a:ext>
            </a:extLst>
          </p:cNvPr>
          <p:cNvSpPr/>
          <p:nvPr/>
        </p:nvSpPr>
        <p:spPr>
          <a:xfrm>
            <a:off x="9881381" y="3184425"/>
            <a:ext cx="436496" cy="436496"/>
          </a:xfrm>
          <a:prstGeom prst="ellipse">
            <a:avLst/>
          </a:prstGeom>
          <a:solidFill>
            <a:srgbClr val="78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62" name="Freeform 12">
            <a:extLst>
              <a:ext uri="{FF2B5EF4-FFF2-40B4-BE49-F238E27FC236}">
                <a16:creationId xmlns:a16="http://schemas.microsoft.com/office/drawing/2014/main" id="{ADD0DB3A-33B3-4CEB-900E-75FD1AD4E83A}"/>
              </a:ext>
            </a:extLst>
          </p:cNvPr>
          <p:cNvSpPr>
            <a:spLocks noEditPoints="1"/>
          </p:cNvSpPr>
          <p:nvPr/>
        </p:nvSpPr>
        <p:spPr bwMode="auto">
          <a:xfrm>
            <a:off x="9991296" y="3307611"/>
            <a:ext cx="196208" cy="160978"/>
          </a:xfrm>
          <a:custGeom>
            <a:avLst/>
            <a:gdLst>
              <a:gd name="T0" fmla="*/ 14 w 229"/>
              <a:gd name="T1" fmla="*/ 148 h 148"/>
              <a:gd name="T2" fmla="*/ 6 w 229"/>
              <a:gd name="T3" fmla="*/ 111 h 148"/>
              <a:gd name="T4" fmla="*/ 10 w 229"/>
              <a:gd name="T5" fmla="*/ 102 h 148"/>
              <a:gd name="T6" fmla="*/ 20 w 229"/>
              <a:gd name="T7" fmla="*/ 99 h 148"/>
              <a:gd name="T8" fmla="*/ 48 w 229"/>
              <a:gd name="T9" fmla="*/ 103 h 148"/>
              <a:gd name="T10" fmla="*/ 40 w 229"/>
              <a:gd name="T11" fmla="*/ 148 h 148"/>
              <a:gd name="T12" fmla="*/ 85 w 229"/>
              <a:gd name="T13" fmla="*/ 63 h 148"/>
              <a:gd name="T14" fmla="*/ 81 w 229"/>
              <a:gd name="T15" fmla="*/ 75 h 148"/>
              <a:gd name="T16" fmla="*/ 70 w 229"/>
              <a:gd name="T17" fmla="*/ 84 h 148"/>
              <a:gd name="T18" fmla="*/ 56 w 229"/>
              <a:gd name="T19" fmla="*/ 84 h 148"/>
              <a:gd name="T20" fmla="*/ 46 w 229"/>
              <a:gd name="T21" fmla="*/ 75 h 148"/>
              <a:gd name="T22" fmla="*/ 43 w 229"/>
              <a:gd name="T23" fmla="*/ 69 h 148"/>
              <a:gd name="T24" fmla="*/ 35 w 229"/>
              <a:gd name="T25" fmla="*/ 36 h 148"/>
              <a:gd name="T26" fmla="*/ 44 w 229"/>
              <a:gd name="T27" fmla="*/ 16 h 148"/>
              <a:gd name="T28" fmla="*/ 63 w 229"/>
              <a:gd name="T29" fmla="*/ 8 h 148"/>
              <a:gd name="T30" fmla="*/ 80 w 229"/>
              <a:gd name="T31" fmla="*/ 13 h 148"/>
              <a:gd name="T32" fmla="*/ 78 w 229"/>
              <a:gd name="T33" fmla="*/ 36 h 148"/>
              <a:gd name="T34" fmla="*/ 166 w 229"/>
              <a:gd name="T35" fmla="*/ 97 h 148"/>
              <a:gd name="T36" fmla="*/ 174 w 229"/>
              <a:gd name="T37" fmla="*/ 104 h 148"/>
              <a:gd name="T38" fmla="*/ 182 w 229"/>
              <a:gd name="T39" fmla="*/ 148 h 148"/>
              <a:gd name="T40" fmla="*/ 63 w 229"/>
              <a:gd name="T41" fmla="*/ 148 h 148"/>
              <a:gd name="T42" fmla="*/ 54 w 229"/>
              <a:gd name="T43" fmla="*/ 109 h 148"/>
              <a:gd name="T44" fmla="*/ 59 w 229"/>
              <a:gd name="T45" fmla="*/ 100 h 148"/>
              <a:gd name="T46" fmla="*/ 68 w 229"/>
              <a:gd name="T47" fmla="*/ 96 h 148"/>
              <a:gd name="T48" fmla="*/ 136 w 229"/>
              <a:gd name="T49" fmla="*/ 64 h 148"/>
              <a:gd name="T50" fmla="*/ 134 w 229"/>
              <a:gd name="T51" fmla="*/ 71 h 148"/>
              <a:gd name="T52" fmla="*/ 122 w 229"/>
              <a:gd name="T53" fmla="*/ 80 h 148"/>
              <a:gd name="T54" fmla="*/ 107 w 229"/>
              <a:gd name="T55" fmla="*/ 80 h 148"/>
              <a:gd name="T56" fmla="*/ 96 w 229"/>
              <a:gd name="T57" fmla="*/ 71 h 148"/>
              <a:gd name="T58" fmla="*/ 86 w 229"/>
              <a:gd name="T59" fmla="*/ 37 h 148"/>
              <a:gd name="T60" fmla="*/ 85 w 229"/>
              <a:gd name="T61" fmla="*/ 29 h 148"/>
              <a:gd name="T62" fmla="*/ 94 w 229"/>
              <a:gd name="T63" fmla="*/ 8 h 148"/>
              <a:gd name="T64" fmla="*/ 115 w 229"/>
              <a:gd name="T65" fmla="*/ 0 h 148"/>
              <a:gd name="T66" fmla="*/ 136 w 229"/>
              <a:gd name="T67" fmla="*/ 8 h 148"/>
              <a:gd name="T68" fmla="*/ 145 w 229"/>
              <a:gd name="T69" fmla="*/ 29 h 148"/>
              <a:gd name="T70" fmla="*/ 144 w 229"/>
              <a:gd name="T71" fmla="*/ 37 h 148"/>
              <a:gd name="T72" fmla="*/ 186 w 229"/>
              <a:gd name="T73" fmla="*/ 69 h 148"/>
              <a:gd name="T74" fmla="*/ 179 w 229"/>
              <a:gd name="T75" fmla="*/ 80 h 148"/>
              <a:gd name="T76" fmla="*/ 166 w 229"/>
              <a:gd name="T77" fmla="*/ 85 h 148"/>
              <a:gd name="T78" fmla="*/ 153 w 229"/>
              <a:gd name="T79" fmla="*/ 80 h 148"/>
              <a:gd name="T80" fmla="*/ 146 w 229"/>
              <a:gd name="T81" fmla="*/ 69 h 148"/>
              <a:gd name="T82" fmla="*/ 151 w 229"/>
              <a:gd name="T83" fmla="*/ 36 h 148"/>
              <a:gd name="T84" fmla="*/ 150 w 229"/>
              <a:gd name="T85" fmla="*/ 13 h 148"/>
              <a:gd name="T86" fmla="*/ 166 w 229"/>
              <a:gd name="T87" fmla="*/ 8 h 148"/>
              <a:gd name="T88" fmla="*/ 186 w 229"/>
              <a:gd name="T89" fmla="*/ 16 h 148"/>
              <a:gd name="T90" fmla="*/ 194 w 229"/>
              <a:gd name="T91" fmla="*/ 36 h 148"/>
              <a:gd name="T92" fmla="*/ 186 w 229"/>
              <a:gd name="T93" fmla="*/ 69 h 148"/>
              <a:gd name="T94" fmla="*/ 184 w 229"/>
              <a:gd name="T95" fmla="*/ 109 h 148"/>
              <a:gd name="T96" fmla="*/ 177 w 229"/>
              <a:gd name="T97" fmla="*/ 99 h 148"/>
              <a:gd name="T98" fmla="*/ 215 w 229"/>
              <a:gd name="T99" fmla="*/ 100 h 148"/>
              <a:gd name="T100" fmla="*/ 222 w 229"/>
              <a:gd name="T101" fmla="*/ 106 h 148"/>
              <a:gd name="T102" fmla="*/ 229 w 229"/>
              <a:gd name="T103" fmla="*/ 148 h 148"/>
              <a:gd name="T104" fmla="*/ 189 w 229"/>
              <a:gd name="T105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29" h="148">
                <a:moveTo>
                  <a:pt x="40" y="148"/>
                </a:moveTo>
                <a:cubicBezTo>
                  <a:pt x="14" y="148"/>
                  <a:pt x="14" y="148"/>
                  <a:pt x="14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6" y="111"/>
                  <a:pt x="6" y="111"/>
                  <a:pt x="6" y="111"/>
                </a:cubicBezTo>
                <a:cubicBezTo>
                  <a:pt x="6" y="110"/>
                  <a:pt x="6" y="108"/>
                  <a:pt x="7" y="106"/>
                </a:cubicBezTo>
                <a:cubicBezTo>
                  <a:pt x="8" y="105"/>
                  <a:pt x="9" y="104"/>
                  <a:pt x="10" y="102"/>
                </a:cubicBezTo>
                <a:cubicBezTo>
                  <a:pt x="12" y="101"/>
                  <a:pt x="13" y="100"/>
                  <a:pt x="15" y="100"/>
                </a:cubicBezTo>
                <a:cubicBezTo>
                  <a:pt x="16" y="99"/>
                  <a:pt x="18" y="99"/>
                  <a:pt x="20" y="99"/>
                </a:cubicBezTo>
                <a:cubicBezTo>
                  <a:pt x="52" y="99"/>
                  <a:pt x="52" y="99"/>
                  <a:pt x="52" y="99"/>
                </a:cubicBezTo>
                <a:cubicBezTo>
                  <a:pt x="50" y="100"/>
                  <a:pt x="49" y="101"/>
                  <a:pt x="48" y="103"/>
                </a:cubicBezTo>
                <a:cubicBezTo>
                  <a:pt x="47" y="105"/>
                  <a:pt x="46" y="107"/>
                  <a:pt x="45" y="109"/>
                </a:cubicBezTo>
                <a:lnTo>
                  <a:pt x="40" y="148"/>
                </a:lnTo>
                <a:close/>
                <a:moveTo>
                  <a:pt x="78" y="36"/>
                </a:moveTo>
                <a:cubicBezTo>
                  <a:pt x="85" y="63"/>
                  <a:pt x="85" y="63"/>
                  <a:pt x="85" y="63"/>
                </a:cubicBezTo>
                <a:cubicBezTo>
                  <a:pt x="84" y="69"/>
                  <a:pt x="84" y="69"/>
                  <a:pt x="84" y="69"/>
                </a:cubicBezTo>
                <a:cubicBezTo>
                  <a:pt x="83" y="71"/>
                  <a:pt x="82" y="73"/>
                  <a:pt x="81" y="75"/>
                </a:cubicBezTo>
                <a:cubicBezTo>
                  <a:pt x="80" y="77"/>
                  <a:pt x="78" y="79"/>
                  <a:pt x="76" y="80"/>
                </a:cubicBezTo>
                <a:cubicBezTo>
                  <a:pt x="75" y="82"/>
                  <a:pt x="73" y="83"/>
                  <a:pt x="70" y="84"/>
                </a:cubicBezTo>
                <a:cubicBezTo>
                  <a:pt x="68" y="84"/>
                  <a:pt x="66" y="85"/>
                  <a:pt x="63" y="85"/>
                </a:cubicBezTo>
                <a:cubicBezTo>
                  <a:pt x="61" y="85"/>
                  <a:pt x="59" y="84"/>
                  <a:pt x="56" y="84"/>
                </a:cubicBezTo>
                <a:cubicBezTo>
                  <a:pt x="54" y="83"/>
                  <a:pt x="52" y="82"/>
                  <a:pt x="50" y="80"/>
                </a:cubicBezTo>
                <a:cubicBezTo>
                  <a:pt x="49" y="79"/>
                  <a:pt x="47" y="77"/>
                  <a:pt x="46" y="75"/>
                </a:cubicBezTo>
                <a:cubicBezTo>
                  <a:pt x="44" y="73"/>
                  <a:pt x="44" y="71"/>
                  <a:pt x="43" y="69"/>
                </a:cubicBezTo>
                <a:cubicBezTo>
                  <a:pt x="43" y="69"/>
                  <a:pt x="43" y="69"/>
                  <a:pt x="43" y="69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0"/>
                  <a:pt x="35" y="38"/>
                  <a:pt x="35" y="36"/>
                </a:cubicBezTo>
                <a:cubicBezTo>
                  <a:pt x="35" y="32"/>
                  <a:pt x="36" y="28"/>
                  <a:pt x="38" y="25"/>
                </a:cubicBezTo>
                <a:cubicBezTo>
                  <a:pt x="39" y="21"/>
                  <a:pt x="41" y="19"/>
                  <a:pt x="44" y="16"/>
                </a:cubicBezTo>
                <a:cubicBezTo>
                  <a:pt x="46" y="13"/>
                  <a:pt x="49" y="11"/>
                  <a:pt x="52" y="10"/>
                </a:cubicBezTo>
                <a:cubicBezTo>
                  <a:pt x="56" y="8"/>
                  <a:pt x="59" y="8"/>
                  <a:pt x="63" y="8"/>
                </a:cubicBezTo>
                <a:cubicBezTo>
                  <a:pt x="66" y="8"/>
                  <a:pt x="69" y="8"/>
                  <a:pt x="72" y="9"/>
                </a:cubicBezTo>
                <a:cubicBezTo>
                  <a:pt x="75" y="10"/>
                  <a:pt x="77" y="11"/>
                  <a:pt x="80" y="13"/>
                </a:cubicBezTo>
                <a:cubicBezTo>
                  <a:pt x="78" y="18"/>
                  <a:pt x="77" y="22"/>
                  <a:pt x="77" y="27"/>
                </a:cubicBezTo>
                <a:cubicBezTo>
                  <a:pt x="77" y="30"/>
                  <a:pt x="77" y="33"/>
                  <a:pt x="78" y="36"/>
                </a:cubicBezTo>
                <a:close/>
                <a:moveTo>
                  <a:pt x="161" y="96"/>
                </a:moveTo>
                <a:cubicBezTo>
                  <a:pt x="163" y="96"/>
                  <a:pt x="165" y="96"/>
                  <a:pt x="166" y="97"/>
                </a:cubicBezTo>
                <a:cubicBezTo>
                  <a:pt x="168" y="98"/>
                  <a:pt x="170" y="99"/>
                  <a:pt x="171" y="100"/>
                </a:cubicBezTo>
                <a:cubicBezTo>
                  <a:pt x="172" y="101"/>
                  <a:pt x="173" y="102"/>
                  <a:pt x="174" y="104"/>
                </a:cubicBezTo>
                <a:cubicBezTo>
                  <a:pt x="175" y="106"/>
                  <a:pt x="176" y="107"/>
                  <a:pt x="176" y="109"/>
                </a:cubicBezTo>
                <a:cubicBezTo>
                  <a:pt x="182" y="148"/>
                  <a:pt x="182" y="148"/>
                  <a:pt x="182" y="148"/>
                </a:cubicBezTo>
                <a:cubicBezTo>
                  <a:pt x="167" y="148"/>
                  <a:pt x="167" y="148"/>
                  <a:pt x="167" y="148"/>
                </a:cubicBezTo>
                <a:cubicBezTo>
                  <a:pt x="63" y="148"/>
                  <a:pt x="63" y="148"/>
                  <a:pt x="63" y="148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54" y="107"/>
                  <a:pt x="54" y="106"/>
                  <a:pt x="55" y="104"/>
                </a:cubicBezTo>
                <a:cubicBezTo>
                  <a:pt x="56" y="102"/>
                  <a:pt x="57" y="101"/>
                  <a:pt x="59" y="100"/>
                </a:cubicBezTo>
                <a:cubicBezTo>
                  <a:pt x="60" y="99"/>
                  <a:pt x="62" y="98"/>
                  <a:pt x="63" y="97"/>
                </a:cubicBezTo>
                <a:cubicBezTo>
                  <a:pt x="65" y="96"/>
                  <a:pt x="67" y="96"/>
                  <a:pt x="68" y="96"/>
                </a:cubicBezTo>
                <a:lnTo>
                  <a:pt x="161" y="96"/>
                </a:lnTo>
                <a:close/>
                <a:moveTo>
                  <a:pt x="136" y="64"/>
                </a:moveTo>
                <a:cubicBezTo>
                  <a:pt x="136" y="64"/>
                  <a:pt x="136" y="64"/>
                  <a:pt x="136" y="64"/>
                </a:cubicBezTo>
                <a:cubicBezTo>
                  <a:pt x="136" y="67"/>
                  <a:pt x="135" y="69"/>
                  <a:pt x="134" y="71"/>
                </a:cubicBezTo>
                <a:cubicBezTo>
                  <a:pt x="132" y="73"/>
                  <a:pt x="131" y="75"/>
                  <a:pt x="129" y="76"/>
                </a:cubicBezTo>
                <a:cubicBezTo>
                  <a:pt x="127" y="78"/>
                  <a:pt x="125" y="79"/>
                  <a:pt x="122" y="80"/>
                </a:cubicBezTo>
                <a:cubicBezTo>
                  <a:pt x="120" y="81"/>
                  <a:pt x="117" y="81"/>
                  <a:pt x="115" y="81"/>
                </a:cubicBezTo>
                <a:cubicBezTo>
                  <a:pt x="112" y="81"/>
                  <a:pt x="110" y="81"/>
                  <a:pt x="107" y="80"/>
                </a:cubicBezTo>
                <a:cubicBezTo>
                  <a:pt x="105" y="79"/>
                  <a:pt x="103" y="78"/>
                  <a:pt x="101" y="76"/>
                </a:cubicBezTo>
                <a:cubicBezTo>
                  <a:pt x="99" y="75"/>
                  <a:pt x="98" y="73"/>
                  <a:pt x="96" y="71"/>
                </a:cubicBezTo>
                <a:cubicBezTo>
                  <a:pt x="95" y="69"/>
                  <a:pt x="94" y="67"/>
                  <a:pt x="93" y="64"/>
                </a:cubicBezTo>
                <a:cubicBezTo>
                  <a:pt x="86" y="37"/>
                  <a:pt x="86" y="37"/>
                  <a:pt x="86" y="37"/>
                </a:cubicBezTo>
                <a:cubicBezTo>
                  <a:pt x="86" y="36"/>
                  <a:pt x="86" y="34"/>
                  <a:pt x="85" y="33"/>
                </a:cubicBezTo>
                <a:cubicBezTo>
                  <a:pt x="85" y="32"/>
                  <a:pt x="85" y="31"/>
                  <a:pt x="85" y="29"/>
                </a:cubicBezTo>
                <a:cubicBezTo>
                  <a:pt x="85" y="25"/>
                  <a:pt x="86" y="21"/>
                  <a:pt x="87" y="18"/>
                </a:cubicBezTo>
                <a:cubicBezTo>
                  <a:pt x="89" y="14"/>
                  <a:pt x="91" y="11"/>
                  <a:pt x="94" y="8"/>
                </a:cubicBezTo>
                <a:cubicBezTo>
                  <a:pt x="97" y="6"/>
                  <a:pt x="100" y="3"/>
                  <a:pt x="103" y="2"/>
                </a:cubicBezTo>
                <a:cubicBezTo>
                  <a:pt x="107" y="0"/>
                  <a:pt x="111" y="0"/>
                  <a:pt x="115" y="0"/>
                </a:cubicBezTo>
                <a:cubicBezTo>
                  <a:pt x="119" y="0"/>
                  <a:pt x="123" y="0"/>
                  <a:pt x="126" y="2"/>
                </a:cubicBezTo>
                <a:cubicBezTo>
                  <a:pt x="130" y="3"/>
                  <a:pt x="133" y="6"/>
                  <a:pt x="136" y="8"/>
                </a:cubicBezTo>
                <a:cubicBezTo>
                  <a:pt x="139" y="11"/>
                  <a:pt x="141" y="14"/>
                  <a:pt x="142" y="18"/>
                </a:cubicBezTo>
                <a:cubicBezTo>
                  <a:pt x="144" y="21"/>
                  <a:pt x="145" y="25"/>
                  <a:pt x="145" y="29"/>
                </a:cubicBezTo>
                <a:cubicBezTo>
                  <a:pt x="145" y="32"/>
                  <a:pt x="144" y="34"/>
                  <a:pt x="143" y="37"/>
                </a:cubicBezTo>
                <a:cubicBezTo>
                  <a:pt x="144" y="37"/>
                  <a:pt x="144" y="37"/>
                  <a:pt x="144" y="37"/>
                </a:cubicBezTo>
                <a:lnTo>
                  <a:pt x="136" y="64"/>
                </a:lnTo>
                <a:close/>
                <a:moveTo>
                  <a:pt x="186" y="69"/>
                </a:moveTo>
                <a:cubicBezTo>
                  <a:pt x="186" y="71"/>
                  <a:pt x="185" y="73"/>
                  <a:pt x="184" y="75"/>
                </a:cubicBezTo>
                <a:cubicBezTo>
                  <a:pt x="182" y="77"/>
                  <a:pt x="181" y="79"/>
                  <a:pt x="179" y="80"/>
                </a:cubicBezTo>
                <a:cubicBezTo>
                  <a:pt x="177" y="82"/>
                  <a:pt x="175" y="83"/>
                  <a:pt x="173" y="84"/>
                </a:cubicBezTo>
                <a:cubicBezTo>
                  <a:pt x="171" y="84"/>
                  <a:pt x="168" y="85"/>
                  <a:pt x="166" y="85"/>
                </a:cubicBezTo>
                <a:cubicBezTo>
                  <a:pt x="163" y="85"/>
                  <a:pt x="161" y="84"/>
                  <a:pt x="159" y="84"/>
                </a:cubicBezTo>
                <a:cubicBezTo>
                  <a:pt x="157" y="83"/>
                  <a:pt x="155" y="82"/>
                  <a:pt x="153" y="80"/>
                </a:cubicBezTo>
                <a:cubicBezTo>
                  <a:pt x="151" y="79"/>
                  <a:pt x="150" y="77"/>
                  <a:pt x="148" y="75"/>
                </a:cubicBezTo>
                <a:cubicBezTo>
                  <a:pt x="147" y="73"/>
                  <a:pt x="146" y="71"/>
                  <a:pt x="146" y="69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51" y="36"/>
                  <a:pt x="151" y="36"/>
                  <a:pt x="151" y="36"/>
                </a:cubicBezTo>
                <a:cubicBezTo>
                  <a:pt x="152" y="34"/>
                  <a:pt x="153" y="31"/>
                  <a:pt x="153" y="27"/>
                </a:cubicBezTo>
                <a:cubicBezTo>
                  <a:pt x="153" y="22"/>
                  <a:pt x="152" y="18"/>
                  <a:pt x="150" y="13"/>
                </a:cubicBezTo>
                <a:cubicBezTo>
                  <a:pt x="152" y="11"/>
                  <a:pt x="154" y="10"/>
                  <a:pt x="157" y="9"/>
                </a:cubicBezTo>
                <a:cubicBezTo>
                  <a:pt x="160" y="8"/>
                  <a:pt x="163" y="8"/>
                  <a:pt x="166" y="8"/>
                </a:cubicBezTo>
                <a:cubicBezTo>
                  <a:pt x="170" y="8"/>
                  <a:pt x="173" y="8"/>
                  <a:pt x="177" y="10"/>
                </a:cubicBezTo>
                <a:cubicBezTo>
                  <a:pt x="180" y="11"/>
                  <a:pt x="183" y="13"/>
                  <a:pt x="186" y="16"/>
                </a:cubicBezTo>
                <a:cubicBezTo>
                  <a:pt x="188" y="19"/>
                  <a:pt x="190" y="21"/>
                  <a:pt x="192" y="25"/>
                </a:cubicBezTo>
                <a:cubicBezTo>
                  <a:pt x="193" y="28"/>
                  <a:pt x="194" y="32"/>
                  <a:pt x="194" y="36"/>
                </a:cubicBezTo>
                <a:cubicBezTo>
                  <a:pt x="194" y="38"/>
                  <a:pt x="194" y="40"/>
                  <a:pt x="193" y="43"/>
                </a:cubicBezTo>
                <a:lnTo>
                  <a:pt x="186" y="69"/>
                </a:lnTo>
                <a:close/>
                <a:moveTo>
                  <a:pt x="189" y="148"/>
                </a:moveTo>
                <a:cubicBezTo>
                  <a:pt x="184" y="109"/>
                  <a:pt x="184" y="109"/>
                  <a:pt x="184" y="109"/>
                </a:cubicBezTo>
                <a:cubicBezTo>
                  <a:pt x="184" y="107"/>
                  <a:pt x="183" y="105"/>
                  <a:pt x="182" y="103"/>
                </a:cubicBezTo>
                <a:cubicBezTo>
                  <a:pt x="180" y="101"/>
                  <a:pt x="179" y="100"/>
                  <a:pt x="177" y="99"/>
                </a:cubicBezTo>
                <a:cubicBezTo>
                  <a:pt x="210" y="99"/>
                  <a:pt x="210" y="99"/>
                  <a:pt x="210" y="99"/>
                </a:cubicBezTo>
                <a:cubicBezTo>
                  <a:pt x="211" y="99"/>
                  <a:pt x="213" y="99"/>
                  <a:pt x="215" y="100"/>
                </a:cubicBezTo>
                <a:cubicBezTo>
                  <a:pt x="216" y="100"/>
                  <a:pt x="218" y="101"/>
                  <a:pt x="219" y="102"/>
                </a:cubicBezTo>
                <a:cubicBezTo>
                  <a:pt x="220" y="104"/>
                  <a:pt x="221" y="105"/>
                  <a:pt x="222" y="106"/>
                </a:cubicBezTo>
                <a:cubicBezTo>
                  <a:pt x="223" y="108"/>
                  <a:pt x="224" y="110"/>
                  <a:pt x="224" y="111"/>
                </a:cubicBezTo>
                <a:cubicBezTo>
                  <a:pt x="229" y="148"/>
                  <a:pt x="229" y="148"/>
                  <a:pt x="229" y="148"/>
                </a:cubicBezTo>
                <a:cubicBezTo>
                  <a:pt x="215" y="148"/>
                  <a:pt x="215" y="148"/>
                  <a:pt x="215" y="148"/>
                </a:cubicBezTo>
                <a:lnTo>
                  <a:pt x="189" y="1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64" name="Shape 388">
            <a:extLst>
              <a:ext uri="{FF2B5EF4-FFF2-40B4-BE49-F238E27FC236}">
                <a16:creationId xmlns:a16="http://schemas.microsoft.com/office/drawing/2014/main" id="{D9600798-16BB-470F-952F-6EBCD57A0D09}"/>
              </a:ext>
            </a:extLst>
          </p:cNvPr>
          <p:cNvSpPr/>
          <p:nvPr/>
        </p:nvSpPr>
        <p:spPr>
          <a:xfrm>
            <a:off x="8726362" y="5116334"/>
            <a:ext cx="2814848" cy="6957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Marketing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plan</a:t>
            </a:r>
            <a:endParaRPr sz="1600" b="1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65" name="Oval 142">
            <a:extLst>
              <a:ext uri="{FF2B5EF4-FFF2-40B4-BE49-F238E27FC236}">
                <a16:creationId xmlns:a16="http://schemas.microsoft.com/office/drawing/2014/main" id="{193A117C-E4DA-4A34-A8DA-B18C8519FD5F}"/>
              </a:ext>
            </a:extLst>
          </p:cNvPr>
          <p:cNvSpPr/>
          <p:nvPr/>
        </p:nvSpPr>
        <p:spPr>
          <a:xfrm rot="16200000" flipV="1">
            <a:off x="10041578" y="5057122"/>
            <a:ext cx="125503" cy="12550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66" name="Oval 143">
            <a:extLst>
              <a:ext uri="{FF2B5EF4-FFF2-40B4-BE49-F238E27FC236}">
                <a16:creationId xmlns:a16="http://schemas.microsoft.com/office/drawing/2014/main" id="{3BFDDDB5-8283-4A85-B25A-CBEF66CDBC79}"/>
              </a:ext>
            </a:extLst>
          </p:cNvPr>
          <p:cNvSpPr/>
          <p:nvPr/>
        </p:nvSpPr>
        <p:spPr>
          <a:xfrm rot="16200000" flipV="1">
            <a:off x="10041578" y="3705878"/>
            <a:ext cx="125503" cy="12550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grpSp>
        <p:nvGrpSpPr>
          <p:cNvPr id="67" name="Group 140">
            <a:extLst>
              <a:ext uri="{FF2B5EF4-FFF2-40B4-BE49-F238E27FC236}">
                <a16:creationId xmlns:a16="http://schemas.microsoft.com/office/drawing/2014/main" id="{231854D9-A033-4628-B8D9-05BD1FD9E39A}"/>
              </a:ext>
            </a:extLst>
          </p:cNvPr>
          <p:cNvGrpSpPr/>
          <p:nvPr/>
        </p:nvGrpSpPr>
        <p:grpSpPr>
          <a:xfrm rot="16200000" flipV="1">
            <a:off x="9365554" y="4361468"/>
            <a:ext cx="1476746" cy="125502"/>
            <a:chOff x="4113369" y="3398728"/>
            <a:chExt cx="712388" cy="60543"/>
          </a:xfrm>
        </p:grpSpPr>
        <p:cxnSp>
          <p:nvCxnSpPr>
            <p:cNvPr id="68" name="Straight Connector 141">
              <a:extLst>
                <a:ext uri="{FF2B5EF4-FFF2-40B4-BE49-F238E27FC236}">
                  <a16:creationId xmlns:a16="http://schemas.microsoft.com/office/drawing/2014/main" id="{65BC0C0D-1DCB-4788-BF65-5CFC0C3D309A}"/>
                </a:ext>
              </a:extLst>
            </p:cNvPr>
            <p:cNvCxnSpPr/>
            <p:nvPr/>
          </p:nvCxnSpPr>
          <p:spPr>
            <a:xfrm>
              <a:off x="4147932" y="3429000"/>
              <a:ext cx="64278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142">
              <a:extLst>
                <a:ext uri="{FF2B5EF4-FFF2-40B4-BE49-F238E27FC236}">
                  <a16:creationId xmlns:a16="http://schemas.microsoft.com/office/drawing/2014/main" id="{CBE710AC-A5C5-4E17-971B-7E9227779576}"/>
                </a:ext>
              </a:extLst>
            </p:cNvPr>
            <p:cNvSpPr/>
            <p:nvPr/>
          </p:nvSpPr>
          <p:spPr>
            <a:xfrm>
              <a:off x="4113369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70" name="Oval 143">
              <a:extLst>
                <a:ext uri="{FF2B5EF4-FFF2-40B4-BE49-F238E27FC236}">
                  <a16:creationId xmlns:a16="http://schemas.microsoft.com/office/drawing/2014/main" id="{B056C94C-10AA-40A7-8ED6-84A514307BC5}"/>
                </a:ext>
              </a:extLst>
            </p:cNvPr>
            <p:cNvSpPr/>
            <p:nvPr/>
          </p:nvSpPr>
          <p:spPr>
            <a:xfrm>
              <a:off x="4765214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53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5" y="682965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63446" y="68296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634660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86B8753-C264-409D-9426-AC0D4570B833}"/>
              </a:ext>
            </a:extLst>
          </p:cNvPr>
          <p:cNvGrpSpPr/>
          <p:nvPr/>
        </p:nvGrpSpPr>
        <p:grpSpPr>
          <a:xfrm>
            <a:off x="2132814" y="2834964"/>
            <a:ext cx="7926373" cy="1188073"/>
            <a:chOff x="2259617" y="2395200"/>
            <a:chExt cx="7672765" cy="1188073"/>
          </a:xfrm>
        </p:grpSpPr>
        <p:sp>
          <p:nvSpPr>
            <p:cNvPr id="7" name="직사각형 6"/>
            <p:cNvSpPr/>
            <p:nvPr/>
          </p:nvSpPr>
          <p:spPr>
            <a:xfrm flipV="1">
              <a:off x="5141999" y="3547273"/>
              <a:ext cx="1908000" cy="36000"/>
            </a:xfrm>
            <a:prstGeom prst="rect">
              <a:avLst/>
            </a:prstGeom>
            <a:solidFill>
              <a:srgbClr val="7D76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59617" y="2395200"/>
              <a:ext cx="7672765" cy="9557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7D76D3"/>
                  </a:solidFill>
                  <a:effectLst/>
                  <a:uLnTx/>
                  <a:uFillTx/>
                  <a:latin typeface="Segoe Print" panose="02000600000000000000" pitchFamily="2" charset="0"/>
                  <a:ea typeface="맑은 고딕" panose="020B0503020000020004" pitchFamily="50" charset="-127"/>
                  <a:cs typeface="Aharoni" panose="02010803020104030203" pitchFamily="2" charset="-79"/>
                </a:rPr>
                <a:t>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5074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Website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63445" y="858411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이방인이란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?2.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이방인의 종류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3.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난민의 수와 생명과 나눔의 관점에서의 문제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4.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난민을 위한 복지제도의 종류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5.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복지제도의 문제점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6.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실천 팁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7.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생명과 나눔의 재정의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이방인이란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?2.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이방인의 종류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3.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난민의 수와  나 눔의 관점에서의 문제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4.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난민을 위한 복지제도의 종류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5.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복지제도의 문제점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6.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실천 팁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7.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생명과 나눔의 재정의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이방인이란 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11A21DC-3ED1-45EA-B191-442D86BAF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80" b="-272"/>
          <a:stretch/>
        </p:blipFill>
        <p:spPr>
          <a:xfrm>
            <a:off x="797978" y="1141081"/>
            <a:ext cx="9111565" cy="43570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6980D5-0D41-4BD8-97A7-82B7B7CE04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127" b="15336"/>
          <a:stretch/>
        </p:blipFill>
        <p:spPr>
          <a:xfrm>
            <a:off x="3327903" y="1353734"/>
            <a:ext cx="2016864" cy="35756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59C265-B75B-47CD-BC30-EC65947B66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510" b="25587"/>
          <a:stretch/>
        </p:blipFill>
        <p:spPr>
          <a:xfrm>
            <a:off x="5765781" y="1366551"/>
            <a:ext cx="2016864" cy="35500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D3ECB0-D2FC-4A7E-B16A-9A41DFF89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994" y="1366551"/>
            <a:ext cx="2781937" cy="36907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8EF2B3-4C60-496E-9ADA-22C3D4CEF2F3}"/>
              </a:ext>
            </a:extLst>
          </p:cNvPr>
          <p:cNvSpPr txBox="1"/>
          <p:nvPr/>
        </p:nvSpPr>
        <p:spPr>
          <a:xfrm>
            <a:off x="1034445" y="5599393"/>
            <a:ext cx="10076486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Go to the report purchase page,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shareport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 request a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metamask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 login and a connection to the user’s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metamask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 account</a:t>
            </a: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+mn-cs"/>
              </a:rPr>
              <a:t>If user post a review comment on the report, the contract is requested and the contract is approved</a:t>
            </a:r>
          </a:p>
        </p:txBody>
      </p:sp>
    </p:spTree>
    <p:extLst>
      <p:ext uri="{BB962C8B-B14F-4D97-AF65-F5344CB8AC3E}">
        <p14:creationId xmlns:p14="http://schemas.microsoft.com/office/powerpoint/2010/main" val="1981091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5" y="682965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63446" y="68296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634660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86B8753-C264-409D-9426-AC0D4570B833}"/>
              </a:ext>
            </a:extLst>
          </p:cNvPr>
          <p:cNvGrpSpPr/>
          <p:nvPr/>
        </p:nvGrpSpPr>
        <p:grpSpPr>
          <a:xfrm>
            <a:off x="2132814" y="2834964"/>
            <a:ext cx="7926373" cy="1188073"/>
            <a:chOff x="2259617" y="2395200"/>
            <a:chExt cx="7672765" cy="1188073"/>
          </a:xfrm>
        </p:grpSpPr>
        <p:sp>
          <p:nvSpPr>
            <p:cNvPr id="7" name="직사각형 6"/>
            <p:cNvSpPr/>
            <p:nvPr/>
          </p:nvSpPr>
          <p:spPr>
            <a:xfrm flipV="1">
              <a:off x="5141999" y="3547273"/>
              <a:ext cx="1908000" cy="36000"/>
            </a:xfrm>
            <a:prstGeom prst="rect">
              <a:avLst/>
            </a:prstGeom>
            <a:solidFill>
              <a:srgbClr val="7D76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endParaRPr lang="en-US" altLang="ko-KR" sz="2400" b="1" i="1" dirty="0">
                <a:solidFill>
                  <a:prstClr val="white"/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59617" y="2395200"/>
              <a:ext cx="7672765" cy="9557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400" b="1" dirty="0">
                  <a:solidFill>
                    <a:srgbClr val="7D76D3"/>
                  </a:solidFill>
                  <a:latin typeface="Segoe Print" panose="02000600000000000000" pitchFamily="2" charset="0"/>
                  <a:cs typeface="Aharoni" panose="02010803020104030203" pitchFamily="2" charset="-79"/>
                </a:rPr>
                <a:t>Marketing Plan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5390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Similar Platform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63445" y="864904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난민의 수와 생명과 나눔의 관점에서의 문제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난민의 수와  나 눔의 관점에서의 문제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이방인이란 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</p:grpSp>
      <p:sp>
        <p:nvSpPr>
          <p:cNvPr id="10" name="텍스트 상자 9"/>
          <p:cNvSpPr txBox="1"/>
          <p:nvPr/>
        </p:nvSpPr>
        <p:spPr>
          <a:xfrm>
            <a:off x="3646372" y="5193925"/>
            <a:ext cx="4925672" cy="1008546"/>
          </a:xfrm>
          <a:prstGeom prst="rect">
            <a:avLst/>
          </a:prstGeom>
          <a:solidFill>
            <a:srgbClr val="FFDA6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✓</a:t>
            </a:r>
            <a:r>
              <a:rPr kumimoji="1" lang="en-US" altLang="ko-KR" sz="22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kumimoji="1"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Pay for the </a:t>
            </a:r>
            <a:r>
              <a:rPr kumimoji="1" lang="en-US" altLang="ko-KR" sz="20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entire</a:t>
            </a:r>
            <a:r>
              <a:rPr kumimoji="1"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report to use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✓ </a:t>
            </a:r>
            <a:r>
              <a:rPr kumimoji="1"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Simple rating system  </a:t>
            </a:r>
            <a:r>
              <a:rPr kumimoji="1" lang="en-US" altLang="ko-KR" sz="2000" dirty="0" err="1">
                <a:solidFill>
                  <a:srgbClr val="FFDA66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cccccccc</a:t>
            </a:r>
            <a:endParaRPr kumimoji="1" lang="ko-KR" altLang="en-US" sz="2000" dirty="0">
              <a:solidFill>
                <a:srgbClr val="FFDA66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BDBAC3C-C7F3-4E73-AECA-3619A82E7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7" t="24652" r="28000" b="33556"/>
          <a:stretch/>
        </p:blipFill>
        <p:spPr>
          <a:xfrm>
            <a:off x="2509520" y="1995964"/>
            <a:ext cx="7172960" cy="286607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6E0BF2-4C7B-4C7B-8811-B1957EDBE460}"/>
              </a:ext>
            </a:extLst>
          </p:cNvPr>
          <p:cNvSpPr/>
          <p:nvPr/>
        </p:nvSpPr>
        <p:spPr>
          <a:xfrm>
            <a:off x="1505445" y="1143720"/>
            <a:ext cx="2690267" cy="397403"/>
          </a:xfrm>
          <a:prstGeom prst="rect">
            <a:avLst/>
          </a:prstGeom>
          <a:pattFill prst="solidDmnd">
            <a:fgClr>
              <a:srgbClr val="F45934"/>
            </a:fgClr>
            <a:bgClr>
              <a:srgbClr val="F4502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1" algn="ctr"/>
            <a:r>
              <a:rPr lang="en-US" altLang="ko-KR" sz="20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Happy Campus</a:t>
            </a:r>
          </a:p>
        </p:txBody>
      </p:sp>
    </p:spTree>
    <p:extLst>
      <p:ext uri="{BB962C8B-B14F-4D97-AF65-F5344CB8AC3E}">
        <p14:creationId xmlns:p14="http://schemas.microsoft.com/office/powerpoint/2010/main" val="1671670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Targets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3445" y="864904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</a:p>
        </p:txBody>
      </p:sp>
      <p:sp>
        <p:nvSpPr>
          <p:cNvPr id="18" name="자유형 17"/>
          <p:cNvSpPr/>
          <p:nvPr/>
        </p:nvSpPr>
        <p:spPr>
          <a:xfrm>
            <a:off x="563446" y="864904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816599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E6DFD6-69E1-4D44-B40F-A9A623C9B32D}"/>
              </a:ext>
            </a:extLst>
          </p:cNvPr>
          <p:cNvSpPr txBox="1"/>
          <p:nvPr/>
        </p:nvSpPr>
        <p:spPr>
          <a:xfrm>
            <a:off x="787232" y="2630544"/>
            <a:ext cx="10617537" cy="159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People who wants a </a:t>
            </a:r>
            <a:r>
              <a:rPr lang="en-US" altLang="ko-KR" b="1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more secure platform</a:t>
            </a:r>
            <a:r>
              <a:rPr lang="en-US" altLang="ko-KR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than existing report transaction platform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People who wants a </a:t>
            </a:r>
            <a:r>
              <a:rPr lang="en-US" altLang="ko-KR" b="1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partial transaction of a report</a:t>
            </a:r>
            <a:endParaRPr lang="ko-KR" altLang="en-US" b="1" dirty="0">
              <a:solidFill>
                <a:srgbClr val="FF0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666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SWOT Analysis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3445" y="864904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</a:p>
        </p:txBody>
      </p:sp>
      <p:sp>
        <p:nvSpPr>
          <p:cNvPr id="18" name="자유형 17"/>
          <p:cNvSpPr/>
          <p:nvPr/>
        </p:nvSpPr>
        <p:spPr>
          <a:xfrm>
            <a:off x="563446" y="864904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816599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260DFCE-B78D-4FE1-8A40-21BA131171DB}"/>
              </a:ext>
            </a:extLst>
          </p:cNvPr>
          <p:cNvGrpSpPr/>
          <p:nvPr/>
        </p:nvGrpSpPr>
        <p:grpSpPr>
          <a:xfrm>
            <a:off x="1442093" y="1165292"/>
            <a:ext cx="9307815" cy="4724660"/>
            <a:chOff x="1441700" y="1165292"/>
            <a:chExt cx="9307815" cy="4724660"/>
          </a:xfrm>
        </p:grpSpPr>
        <p:sp>
          <p:nvSpPr>
            <p:cNvPr id="4" name="사각형: 둥근 대각선 방향 모서리 3">
              <a:extLst>
                <a:ext uri="{FF2B5EF4-FFF2-40B4-BE49-F238E27FC236}">
                  <a16:creationId xmlns:a16="http://schemas.microsoft.com/office/drawing/2014/main" id="{80728BA9-90B0-4189-A594-5391EB1D3FFF}"/>
                </a:ext>
              </a:extLst>
            </p:cNvPr>
            <p:cNvSpPr/>
            <p:nvPr/>
          </p:nvSpPr>
          <p:spPr>
            <a:xfrm>
              <a:off x="1441701" y="1335913"/>
              <a:ext cx="4335852" cy="2093087"/>
            </a:xfrm>
            <a:prstGeom prst="round2Diag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4F4C47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- Increased reliability in transaction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4F4C47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- Increased reliability of reviews</a:t>
              </a:r>
              <a:endParaRPr lang="ko-KR" altLang="en-US" sz="14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4F4C47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- Copyright protection of online works</a:t>
              </a:r>
            </a:p>
          </p:txBody>
        </p:sp>
        <p:sp>
          <p:nvSpPr>
            <p:cNvPr id="12" name="사각형: 둥근 대각선 방향 모서리 11">
              <a:extLst>
                <a:ext uri="{FF2B5EF4-FFF2-40B4-BE49-F238E27FC236}">
                  <a16:creationId xmlns:a16="http://schemas.microsoft.com/office/drawing/2014/main" id="{B3EC0204-D5A7-4E8F-AC72-47DB0DE575AD}"/>
                </a:ext>
              </a:extLst>
            </p:cNvPr>
            <p:cNvSpPr/>
            <p:nvPr/>
          </p:nvSpPr>
          <p:spPr>
            <a:xfrm>
              <a:off x="1441700" y="3796865"/>
              <a:ext cx="4373161" cy="2093087"/>
            </a:xfrm>
            <a:prstGeom prst="round2Diag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rgbClr val="4F4C47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- Growth of the shared economy market</a:t>
              </a:r>
            </a:p>
          </p:txBody>
        </p:sp>
        <p:sp>
          <p:nvSpPr>
            <p:cNvPr id="13" name="사각형: 둥근 대각선 방향 모서리 12">
              <a:extLst>
                <a:ext uri="{FF2B5EF4-FFF2-40B4-BE49-F238E27FC236}">
                  <a16:creationId xmlns:a16="http://schemas.microsoft.com/office/drawing/2014/main" id="{6EDEB04A-39F4-4C4A-A38E-6CC531815465}"/>
                </a:ext>
              </a:extLst>
            </p:cNvPr>
            <p:cNvSpPr/>
            <p:nvPr/>
          </p:nvSpPr>
          <p:spPr>
            <a:xfrm>
              <a:off x="6413663" y="1350908"/>
              <a:ext cx="4335852" cy="2093087"/>
            </a:xfrm>
            <a:prstGeom prst="round2Diag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rgbClr val="4F4C47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- Lack of data to be traded</a:t>
              </a:r>
            </a:p>
          </p:txBody>
        </p:sp>
        <p:sp>
          <p:nvSpPr>
            <p:cNvPr id="14" name="사각형: 둥근 대각선 방향 모서리 13">
              <a:extLst>
                <a:ext uri="{FF2B5EF4-FFF2-40B4-BE49-F238E27FC236}">
                  <a16:creationId xmlns:a16="http://schemas.microsoft.com/office/drawing/2014/main" id="{58C7A65A-677A-4579-91CD-7FFF3368BFFB}"/>
                </a:ext>
              </a:extLst>
            </p:cNvPr>
            <p:cNvSpPr/>
            <p:nvPr/>
          </p:nvSpPr>
          <p:spPr>
            <a:xfrm>
              <a:off x="6376354" y="3796865"/>
              <a:ext cx="4373161" cy="2093087"/>
            </a:xfrm>
            <a:prstGeom prst="round2Diag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4F4C47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- Difficult to attract users of existing platforms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4F4C47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- User’s perception of blockchain</a:t>
              </a:r>
              <a:endParaRPr lang="ko-KR" altLang="en-US" sz="14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BF3930-5A0B-44F5-9414-B83DA7F9F2B7}"/>
                </a:ext>
              </a:extLst>
            </p:cNvPr>
            <p:cNvSpPr txBox="1"/>
            <p:nvPr/>
          </p:nvSpPr>
          <p:spPr>
            <a:xfrm>
              <a:off x="1684123" y="1165292"/>
              <a:ext cx="2005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E30513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S</a:t>
              </a:r>
              <a:r>
                <a:rPr lang="en-US" altLang="ko-KR" sz="2400" dirty="0">
                  <a:solidFill>
                    <a:srgbClr val="4F4C47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trength</a:t>
              </a:r>
              <a:endParaRPr lang="ko-KR" altLang="en-US" sz="2400" dirty="0">
                <a:solidFill>
                  <a:srgbClr val="4F4C47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5271C-CFC3-483C-9976-7CDFE5592D5A}"/>
                </a:ext>
              </a:extLst>
            </p:cNvPr>
            <p:cNvSpPr txBox="1"/>
            <p:nvPr/>
          </p:nvSpPr>
          <p:spPr>
            <a:xfrm>
              <a:off x="6573707" y="1165292"/>
              <a:ext cx="2005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W</a:t>
              </a:r>
              <a:r>
                <a:rPr lang="en-US" altLang="ko-KR" sz="2400" dirty="0">
                  <a:solidFill>
                    <a:srgbClr val="4F4C47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eakness</a:t>
              </a:r>
              <a:endParaRPr lang="ko-KR" altLang="en-US" sz="2400" dirty="0">
                <a:solidFill>
                  <a:srgbClr val="4F4C47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C53299-76DF-4434-BB73-AEF37F1C94F4}"/>
                </a:ext>
              </a:extLst>
            </p:cNvPr>
            <p:cNvSpPr txBox="1"/>
            <p:nvPr/>
          </p:nvSpPr>
          <p:spPr>
            <a:xfrm>
              <a:off x="1684123" y="3632626"/>
              <a:ext cx="2005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5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O</a:t>
              </a:r>
              <a:r>
                <a:rPr lang="en-US" altLang="ko-KR" sz="2400" dirty="0">
                  <a:solidFill>
                    <a:srgbClr val="4F4C47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pportunity</a:t>
              </a:r>
              <a:endParaRPr lang="ko-KR" altLang="en-US" sz="2400" dirty="0">
                <a:solidFill>
                  <a:srgbClr val="4F4C47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0FA410-BA7D-4B38-8443-23945C562841}"/>
                </a:ext>
              </a:extLst>
            </p:cNvPr>
            <p:cNvSpPr txBox="1"/>
            <p:nvPr/>
          </p:nvSpPr>
          <p:spPr>
            <a:xfrm>
              <a:off x="6573707" y="3632626"/>
              <a:ext cx="2005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T</a:t>
              </a:r>
              <a:r>
                <a:rPr lang="en-US" altLang="ko-KR" sz="2400" dirty="0">
                  <a:solidFill>
                    <a:srgbClr val="4F4C47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hreat</a:t>
              </a:r>
              <a:endParaRPr lang="ko-KR" altLang="en-US" sz="2400" dirty="0">
                <a:solidFill>
                  <a:srgbClr val="4F4C47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695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STP Analysis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3445" y="864904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</a:p>
        </p:txBody>
      </p:sp>
      <p:sp>
        <p:nvSpPr>
          <p:cNvPr id="18" name="자유형 17"/>
          <p:cNvSpPr/>
          <p:nvPr/>
        </p:nvSpPr>
        <p:spPr>
          <a:xfrm>
            <a:off x="563446" y="864904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816599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6954BA-748A-4A34-8F63-BB3C6FA1F7B3}"/>
              </a:ext>
            </a:extLst>
          </p:cNvPr>
          <p:cNvGrpSpPr/>
          <p:nvPr/>
        </p:nvGrpSpPr>
        <p:grpSpPr>
          <a:xfrm>
            <a:off x="1336792" y="1302298"/>
            <a:ext cx="9518416" cy="4721241"/>
            <a:chOff x="1146039" y="1708280"/>
            <a:chExt cx="9518416" cy="4721241"/>
          </a:xfrm>
        </p:grpSpPr>
        <p:sp>
          <p:nvSpPr>
            <p:cNvPr id="2" name="사각형: 모서리가 접힌 도형 1">
              <a:extLst>
                <a:ext uri="{FF2B5EF4-FFF2-40B4-BE49-F238E27FC236}">
                  <a16:creationId xmlns:a16="http://schemas.microsoft.com/office/drawing/2014/main" id="{5BCEA553-5345-4C17-9B80-CD56CCF9F838}"/>
                </a:ext>
              </a:extLst>
            </p:cNvPr>
            <p:cNvSpPr/>
            <p:nvPr/>
          </p:nvSpPr>
          <p:spPr>
            <a:xfrm>
              <a:off x="1146040" y="1952922"/>
              <a:ext cx="9518415" cy="1215580"/>
            </a:xfrm>
            <a:prstGeom prst="foldedCorner">
              <a:avLst/>
            </a:prstGeom>
            <a:solidFill>
              <a:srgbClr val="E4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4F4C47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Statistically analyze the age, occupation, and major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4F4C47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in which a report is produced and purchased</a:t>
              </a:r>
            </a:p>
          </p:txBody>
        </p:sp>
        <p:sp>
          <p:nvSpPr>
            <p:cNvPr id="9" name="사각형: 모서리가 접힌 도형 8">
              <a:extLst>
                <a:ext uri="{FF2B5EF4-FFF2-40B4-BE49-F238E27FC236}">
                  <a16:creationId xmlns:a16="http://schemas.microsoft.com/office/drawing/2014/main" id="{5C442F3E-7564-43B9-ADEB-1B9D8C9024BD}"/>
                </a:ext>
              </a:extLst>
            </p:cNvPr>
            <p:cNvSpPr/>
            <p:nvPr/>
          </p:nvSpPr>
          <p:spPr>
            <a:xfrm>
              <a:off x="1146040" y="3608332"/>
              <a:ext cx="9518415" cy="1215580"/>
            </a:xfrm>
            <a:prstGeom prst="foldedCorner">
              <a:avLst/>
            </a:prstGeom>
            <a:solidFill>
              <a:srgbClr val="E4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4F4C47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Writers and buyers of existing platforms who wants a reliable transaction</a:t>
              </a:r>
            </a:p>
          </p:txBody>
        </p:sp>
        <p:sp>
          <p:nvSpPr>
            <p:cNvPr id="10" name="사각형: 모서리가 접힌 도형 9">
              <a:extLst>
                <a:ext uri="{FF2B5EF4-FFF2-40B4-BE49-F238E27FC236}">
                  <a16:creationId xmlns:a16="http://schemas.microsoft.com/office/drawing/2014/main" id="{17B86107-FFE8-4C17-B974-790491C50AEE}"/>
                </a:ext>
              </a:extLst>
            </p:cNvPr>
            <p:cNvSpPr/>
            <p:nvPr/>
          </p:nvSpPr>
          <p:spPr>
            <a:xfrm>
              <a:off x="1146039" y="5213941"/>
              <a:ext cx="9518415" cy="1215580"/>
            </a:xfrm>
            <a:prstGeom prst="foldedCorner">
              <a:avLst/>
            </a:prstGeom>
            <a:solidFill>
              <a:srgbClr val="E4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4F4C47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Trust-based report transaction</a:t>
              </a:r>
              <a:endParaRPr lang="ko-KR" altLang="en-US" sz="16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F1AA22-F293-4E25-81D4-A906058304EC}"/>
                </a:ext>
              </a:extLst>
            </p:cNvPr>
            <p:cNvSpPr txBox="1"/>
            <p:nvPr/>
          </p:nvSpPr>
          <p:spPr>
            <a:xfrm>
              <a:off x="1223565" y="1708280"/>
              <a:ext cx="2277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7030A0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S</a:t>
              </a:r>
              <a:r>
                <a:rPr lang="en-US" altLang="ko-KR" sz="2400" dirty="0"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egmentation</a:t>
              </a:r>
              <a:endParaRPr lang="ko-KR" altLang="en-US" sz="2400" dirty="0"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66E6A4-7B2F-4A7E-89CB-D65C7CA51130}"/>
                </a:ext>
              </a:extLst>
            </p:cNvPr>
            <p:cNvSpPr txBox="1"/>
            <p:nvPr/>
          </p:nvSpPr>
          <p:spPr>
            <a:xfrm>
              <a:off x="1223565" y="3412135"/>
              <a:ext cx="2005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7030A0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T</a:t>
              </a:r>
              <a:r>
                <a:rPr lang="en-US" altLang="ko-KR" sz="2400" dirty="0"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argeting</a:t>
              </a:r>
              <a:endParaRPr lang="ko-KR" altLang="en-US" sz="2400" dirty="0"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0B2007-44B3-4B65-9CEA-72190E1DDF36}"/>
                </a:ext>
              </a:extLst>
            </p:cNvPr>
            <p:cNvSpPr txBox="1"/>
            <p:nvPr/>
          </p:nvSpPr>
          <p:spPr>
            <a:xfrm>
              <a:off x="1223565" y="5018925"/>
              <a:ext cx="2005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7030A0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P</a:t>
              </a:r>
              <a:r>
                <a:rPr lang="en-US" altLang="ko-KR" sz="2400" dirty="0"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ositioning</a:t>
              </a:r>
              <a:endParaRPr lang="ko-KR" altLang="en-US" sz="2400" dirty="0"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122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83232" y="473828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Expected Value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63445" y="864904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1.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관점에서의 문제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난민의 수와  나 눔의 관점에서의 문제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이방인이란 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5F86EB-85FA-445A-AC20-5701937DDDED}"/>
              </a:ext>
            </a:extLst>
          </p:cNvPr>
          <p:cNvSpPr/>
          <p:nvPr/>
        </p:nvSpPr>
        <p:spPr>
          <a:xfrm>
            <a:off x="1130653" y="1670109"/>
            <a:ext cx="5458880" cy="4684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E91360-01D3-4726-9457-A3D7837D73A4}"/>
              </a:ext>
            </a:extLst>
          </p:cNvPr>
          <p:cNvSpPr txBox="1"/>
          <p:nvPr/>
        </p:nvSpPr>
        <p:spPr>
          <a:xfrm>
            <a:off x="1227655" y="1673490"/>
            <a:ext cx="5264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● </a:t>
            </a:r>
            <a:r>
              <a:rPr lang="en-US" altLang="ko-KR" sz="2400" b="1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Activation of report transaction</a:t>
            </a:r>
            <a:endParaRPr lang="ko-KR" altLang="en-US" sz="2400" b="1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B679837-96F9-4DDE-A5A4-35D1CBBE50A7}"/>
              </a:ext>
            </a:extLst>
          </p:cNvPr>
          <p:cNvGrpSpPr/>
          <p:nvPr/>
        </p:nvGrpSpPr>
        <p:grpSpPr>
          <a:xfrm>
            <a:off x="1130653" y="2636968"/>
            <a:ext cx="4746502" cy="2996924"/>
            <a:chOff x="1130653" y="2445578"/>
            <a:chExt cx="4746502" cy="299692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19257CF-220E-4421-BE32-F71E04AE6D19}"/>
                </a:ext>
              </a:extLst>
            </p:cNvPr>
            <p:cNvSpPr/>
            <p:nvPr/>
          </p:nvSpPr>
          <p:spPr>
            <a:xfrm>
              <a:off x="1130653" y="4873307"/>
              <a:ext cx="4746502" cy="5691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☛ </a:t>
              </a: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Customer pays only for what they needs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3DA0AE3-6757-4DDA-BC70-8E1165E11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200" y="2445578"/>
              <a:ext cx="2121408" cy="2121408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4DEB70-4426-4BD4-8F5F-40CDAD6112F2}"/>
              </a:ext>
            </a:extLst>
          </p:cNvPr>
          <p:cNvGrpSpPr/>
          <p:nvPr/>
        </p:nvGrpSpPr>
        <p:grpSpPr>
          <a:xfrm>
            <a:off x="6917332" y="2772446"/>
            <a:ext cx="4291110" cy="2874831"/>
            <a:chOff x="7174132" y="2567671"/>
            <a:chExt cx="4291110" cy="28748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F472644-C759-4B77-9495-CC219B446247}"/>
                </a:ext>
              </a:extLst>
            </p:cNvPr>
            <p:cNvSpPr/>
            <p:nvPr/>
          </p:nvSpPr>
          <p:spPr>
            <a:xfrm>
              <a:off x="7174132" y="4873307"/>
              <a:ext cx="4291110" cy="569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☛  </a:t>
              </a: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Increase of transaction can be made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1029143-ACAB-4DBF-B7D5-88DF8E7E2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076" y="2567671"/>
              <a:ext cx="1877222" cy="1877222"/>
            </a:xfrm>
            <a:prstGeom prst="rect">
              <a:avLst/>
            </a:prstGeom>
          </p:spPr>
        </p:pic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58E4977-67EB-4347-B03E-4BE644C04A98}"/>
              </a:ext>
            </a:extLst>
          </p:cNvPr>
          <p:cNvCxnSpPr/>
          <p:nvPr/>
        </p:nvCxnSpPr>
        <p:spPr>
          <a:xfrm>
            <a:off x="1227655" y="5647277"/>
            <a:ext cx="4737210" cy="0"/>
          </a:xfrm>
          <a:prstGeom prst="line">
            <a:avLst/>
          </a:prstGeom>
          <a:ln w="28575">
            <a:solidFill>
              <a:srgbClr val="B5B0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A1A3FE8-FA75-460D-BF01-8E755633A243}"/>
              </a:ext>
            </a:extLst>
          </p:cNvPr>
          <p:cNvCxnSpPr>
            <a:cxnSpLocks/>
          </p:cNvCxnSpPr>
          <p:nvPr/>
        </p:nvCxnSpPr>
        <p:spPr>
          <a:xfrm>
            <a:off x="6991763" y="5633892"/>
            <a:ext cx="4195997" cy="13385"/>
          </a:xfrm>
          <a:prstGeom prst="line">
            <a:avLst/>
          </a:prstGeom>
          <a:ln w="28575">
            <a:solidFill>
              <a:srgbClr val="B5B0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657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3200" b="1" dirty="0" err="1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Github</a:t>
            </a:r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 &amp; </a:t>
            </a:r>
            <a:r>
              <a:rPr lang="en-US" altLang="ko-KR" sz="3200" b="1" dirty="0" err="1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Wikipage</a:t>
            </a:r>
            <a:endParaRPr lang="en-US" altLang="ko-KR" sz="3200" b="1" dirty="0">
              <a:solidFill>
                <a:prstClr val="white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864904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난민명과 나눔의 관점에서의 문제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난민의 수와  나 눔의 관점에서의 문제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이방인이란 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E61F6BC-F82D-4AE5-83C7-CED75A5B1E05}"/>
              </a:ext>
            </a:extLst>
          </p:cNvPr>
          <p:cNvSpPr txBox="1"/>
          <p:nvPr/>
        </p:nvSpPr>
        <p:spPr>
          <a:xfrm>
            <a:off x="776177" y="1936742"/>
            <a:ext cx="6475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https://github.com/soyoungpark9187/Shareport/wiki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D73003-D934-4FFE-9F77-8A90B6DDF45F}"/>
              </a:ext>
            </a:extLst>
          </p:cNvPr>
          <p:cNvSpPr txBox="1"/>
          <p:nvPr/>
        </p:nvSpPr>
        <p:spPr>
          <a:xfrm>
            <a:off x="776177" y="1392891"/>
            <a:ext cx="165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Github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69B01C-E6A5-4F69-985B-3BC025CB5936}"/>
              </a:ext>
            </a:extLst>
          </p:cNvPr>
          <p:cNvSpPr txBox="1"/>
          <p:nvPr/>
        </p:nvSpPr>
        <p:spPr>
          <a:xfrm>
            <a:off x="776177" y="2720696"/>
            <a:ext cx="2105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Wikipage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89CE5A-6973-428D-ADFF-AC669153F6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27" t="30728" r="16318" b="7744"/>
          <a:stretch/>
        </p:blipFill>
        <p:spPr>
          <a:xfrm>
            <a:off x="5699829" y="3511187"/>
            <a:ext cx="5307170" cy="27849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710134-0DC9-401D-AD5D-BA564A3ED1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00" t="21964" r="16050" b="7744"/>
          <a:stretch/>
        </p:blipFill>
        <p:spPr>
          <a:xfrm>
            <a:off x="791473" y="3511187"/>
            <a:ext cx="4680328" cy="278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97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5" y="682965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63446" y="68296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634660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lum bright="70000" contrast="-70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443" y="1922902"/>
            <a:ext cx="4187686" cy="301219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259617" y="2851865"/>
            <a:ext cx="7672765" cy="955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800" b="1" dirty="0">
                <a:solidFill>
                  <a:srgbClr val="7D76D3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001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200253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5" y="682965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63446" y="68296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634660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66FCDD-7272-4117-8B72-FFBA49E8B9B5}"/>
              </a:ext>
            </a:extLst>
          </p:cNvPr>
          <p:cNvGrpSpPr/>
          <p:nvPr/>
        </p:nvGrpSpPr>
        <p:grpSpPr>
          <a:xfrm>
            <a:off x="2259617" y="2834964"/>
            <a:ext cx="7672765" cy="1188073"/>
            <a:chOff x="2259617" y="2059920"/>
            <a:chExt cx="7672765" cy="1188073"/>
          </a:xfrm>
        </p:grpSpPr>
        <p:sp>
          <p:nvSpPr>
            <p:cNvPr id="7" name="직사각형 6"/>
            <p:cNvSpPr/>
            <p:nvPr/>
          </p:nvSpPr>
          <p:spPr>
            <a:xfrm flipV="1">
              <a:off x="5141999" y="3211993"/>
              <a:ext cx="1908000" cy="36000"/>
            </a:xfrm>
            <a:prstGeom prst="rect">
              <a:avLst/>
            </a:prstGeom>
            <a:solidFill>
              <a:srgbClr val="7D76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endParaRPr lang="en-US" altLang="ko-KR" sz="2400" b="1" i="1" dirty="0">
                <a:solidFill>
                  <a:prstClr val="white"/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59617" y="2059920"/>
              <a:ext cx="7672765" cy="9557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400" b="1" dirty="0">
                  <a:solidFill>
                    <a:srgbClr val="7D76D3"/>
                  </a:solidFill>
                  <a:latin typeface="Segoe Print" panose="02000600000000000000" pitchFamily="2" charset="0"/>
                  <a:cs typeface="Aharoni" panose="02010803020104030203" pitchFamily="2" charset="-79"/>
                </a:rPr>
                <a:t>Motivation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515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-12192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Motivation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63445" y="864904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  이방인이란 </a:t>
              </a:r>
              <a:r>
                <a:rPr lang="en-US" altLang="ko-KR" dirty="0">
                  <a:solidFill>
                    <a:prstClr val="white"/>
                  </a:solidFill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</a:rPr>
                <a:t>난민의 수와 생명과 나눔의 관점에서의 문제</a:t>
              </a:r>
              <a:r>
                <a:rPr lang="en-US" altLang="ko-KR" dirty="0">
                  <a:solidFill>
                    <a:prstClr val="white"/>
                  </a:solidFill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</a:rPr>
                <a:t>난민의 수와 생명과 나눔의 관점에서의 문제</a:t>
              </a:r>
              <a:r>
                <a:rPr lang="en-US" altLang="ko-KR" dirty="0">
                  <a:solidFill>
                    <a:prstClr val="white"/>
                  </a:solidFill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텍스트 상자 24">
            <a:extLst>
              <a:ext uri="{FF2B5EF4-FFF2-40B4-BE49-F238E27FC236}">
                <a16:creationId xmlns:a16="http://schemas.microsoft.com/office/drawing/2014/main" id="{3D684B3A-D45B-45DF-8D08-EC9FDCDEE9D8}"/>
              </a:ext>
            </a:extLst>
          </p:cNvPr>
          <p:cNvSpPr txBox="1"/>
          <p:nvPr/>
        </p:nvSpPr>
        <p:spPr>
          <a:xfrm>
            <a:off x="842919" y="2205478"/>
            <a:ext cx="62207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📌 </a:t>
            </a:r>
            <a:r>
              <a:rPr kumimoji="1"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Global contents market listed at </a:t>
            </a:r>
            <a:r>
              <a:rPr kumimoji="1"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$350 billion </a:t>
            </a:r>
            <a:r>
              <a:rPr kumimoji="1"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 2017</a:t>
            </a:r>
          </a:p>
          <a:p>
            <a:r>
              <a:rPr kumimoji="1"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kumimoji="1"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</a:t>
            </a:r>
            <a:r>
              <a:rPr kumimoji="1"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en-US" altLang="ko-KR" sz="2000" b="1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Growing rapidly</a:t>
            </a:r>
            <a:endParaRPr kumimoji="1" lang="ko-KR" altLang="en-US" sz="2000" b="1" u="sng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268CBC-6A27-4DC7-A449-9D2EC01DF3EC}"/>
              </a:ext>
            </a:extLst>
          </p:cNvPr>
          <p:cNvSpPr/>
          <p:nvPr/>
        </p:nvSpPr>
        <p:spPr>
          <a:xfrm>
            <a:off x="1326873" y="1447336"/>
            <a:ext cx="3104518" cy="397403"/>
          </a:xfrm>
          <a:prstGeom prst="rect">
            <a:avLst/>
          </a:prstGeom>
          <a:pattFill prst="solidDmnd">
            <a:fgClr>
              <a:srgbClr val="F45934"/>
            </a:fgClr>
            <a:bgClr>
              <a:srgbClr val="F4502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1" algn="ctr"/>
            <a:r>
              <a:rPr lang="en-US" altLang="ko-KR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Digital contents market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B91F9D-A2BB-41AC-8270-E555B13EF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8" r="50250"/>
          <a:stretch/>
        </p:blipFill>
        <p:spPr>
          <a:xfrm>
            <a:off x="7225331" y="2182487"/>
            <a:ext cx="4160678" cy="38884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494976-DA92-430F-BC60-6DEAEF0E8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91" y="3581881"/>
            <a:ext cx="6096000" cy="19431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72EAA7-7ECA-4C92-B735-8704AE3EAFE0}"/>
              </a:ext>
            </a:extLst>
          </p:cNvPr>
          <p:cNvSpPr/>
          <p:nvPr/>
        </p:nvSpPr>
        <p:spPr>
          <a:xfrm>
            <a:off x="7746213" y="1451879"/>
            <a:ext cx="3118914" cy="3974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1" algn="ctr"/>
            <a:r>
              <a:rPr lang="en-US" altLang="ko-KR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Sharing economy market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1ACF7E6-C3C0-4323-9D41-5DFDC3C7490D}"/>
              </a:ext>
            </a:extLst>
          </p:cNvPr>
          <p:cNvSpPr/>
          <p:nvPr/>
        </p:nvSpPr>
        <p:spPr>
          <a:xfrm>
            <a:off x="1031358" y="2794255"/>
            <a:ext cx="703246" cy="4818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D7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390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-12192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Motivation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63445" y="864904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  이방인이란 </a:t>
              </a:r>
              <a:r>
                <a:rPr lang="en-US" altLang="ko-KR" dirty="0">
                  <a:solidFill>
                    <a:prstClr val="white"/>
                  </a:solidFill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</a:rPr>
                <a:t>난민의 수와 생명과 나눔의 관점에서의 문제</a:t>
              </a:r>
              <a:r>
                <a:rPr lang="en-US" altLang="ko-KR" dirty="0">
                  <a:solidFill>
                    <a:prstClr val="white"/>
                  </a:solidFill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</a:rPr>
                <a:t>난민의 수와 생명과 나눔의 관점에서의 문제</a:t>
              </a:r>
              <a:r>
                <a:rPr lang="en-US" altLang="ko-KR" dirty="0">
                  <a:solidFill>
                    <a:prstClr val="white"/>
                  </a:solidFill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98289DF-B206-41F8-B0C2-AC92DB4E3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65" y="1142630"/>
            <a:ext cx="5527163" cy="44710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36BF68D-665A-4CC0-8D33-D6228E520D04}"/>
              </a:ext>
            </a:extLst>
          </p:cNvPr>
          <p:cNvSpPr/>
          <p:nvPr/>
        </p:nvSpPr>
        <p:spPr>
          <a:xfrm>
            <a:off x="6751770" y="2705725"/>
            <a:ext cx="353589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2,297,78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billion won</a:t>
            </a:r>
            <a:endParaRPr lang="en-US" altLang="ko-KR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BAB7CE-A19D-4FD9-BBA2-CD9864462EDD}"/>
              </a:ext>
            </a:extLst>
          </p:cNvPr>
          <p:cNvSpPr/>
          <p:nvPr/>
        </p:nvSpPr>
        <p:spPr>
          <a:xfrm>
            <a:off x="2469302" y="5491695"/>
            <a:ext cx="72533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rgbClr val="4F4C47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Need</a:t>
            </a:r>
            <a:r>
              <a:rPr lang="en-US" altLang="ko-KR" sz="2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2800" b="1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“</a:t>
            </a:r>
            <a:r>
              <a:rPr lang="en-US" altLang="ko-KR" sz="2800" b="1" dirty="0">
                <a:solidFill>
                  <a:srgbClr val="FF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reliability</a:t>
            </a:r>
            <a:r>
              <a:rPr lang="en-US" altLang="ko-KR" sz="2800" b="1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” and “</a:t>
            </a:r>
            <a:r>
              <a:rPr lang="en-US" altLang="ko-KR" sz="2800" b="1" dirty="0">
                <a:solidFill>
                  <a:srgbClr val="FF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Transparency</a:t>
            </a:r>
            <a:r>
              <a:rPr lang="en-US" altLang="ko-KR" sz="2800" b="1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”</a:t>
            </a:r>
            <a:endParaRPr lang="ko-KR" altLang="en-US" sz="2400" b="1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2CACF8-E48A-4730-9D7A-402FF99A5570}"/>
              </a:ext>
            </a:extLst>
          </p:cNvPr>
          <p:cNvSpPr/>
          <p:nvPr/>
        </p:nvSpPr>
        <p:spPr>
          <a:xfrm>
            <a:off x="6749442" y="2542208"/>
            <a:ext cx="3540546" cy="50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1" algn="ctr"/>
            <a:r>
              <a:rPr lang="en-US" altLang="ko-KR" sz="2000" b="1" dirty="0">
                <a:solidFill>
                  <a:schemeClr val="tx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Total amount of damage</a:t>
            </a:r>
          </a:p>
        </p:txBody>
      </p:sp>
    </p:spTree>
    <p:extLst>
      <p:ext uri="{BB962C8B-B14F-4D97-AF65-F5344CB8AC3E}">
        <p14:creationId xmlns:p14="http://schemas.microsoft.com/office/powerpoint/2010/main" val="3375683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200253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5" y="682965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63446" y="68296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634660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66FCDD-7272-4117-8B72-FFBA49E8B9B5}"/>
              </a:ext>
            </a:extLst>
          </p:cNvPr>
          <p:cNvGrpSpPr/>
          <p:nvPr/>
        </p:nvGrpSpPr>
        <p:grpSpPr>
          <a:xfrm>
            <a:off x="2259617" y="2834964"/>
            <a:ext cx="7672765" cy="1188073"/>
            <a:chOff x="2259617" y="2059920"/>
            <a:chExt cx="7672765" cy="1188073"/>
          </a:xfrm>
        </p:grpSpPr>
        <p:sp>
          <p:nvSpPr>
            <p:cNvPr id="7" name="직사각형 6"/>
            <p:cNvSpPr/>
            <p:nvPr/>
          </p:nvSpPr>
          <p:spPr>
            <a:xfrm flipV="1">
              <a:off x="5141999" y="3211993"/>
              <a:ext cx="1908000" cy="36000"/>
            </a:xfrm>
            <a:prstGeom prst="rect">
              <a:avLst/>
            </a:prstGeom>
            <a:solidFill>
              <a:srgbClr val="7D76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endParaRPr lang="en-US" altLang="ko-KR" sz="2400" b="1" i="1" dirty="0">
                <a:solidFill>
                  <a:prstClr val="white"/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59617" y="2059920"/>
              <a:ext cx="7672765" cy="9557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400" b="1" dirty="0" err="1">
                  <a:solidFill>
                    <a:srgbClr val="7D76D3"/>
                  </a:solidFill>
                  <a:latin typeface="Segoe Print" panose="02000600000000000000" pitchFamily="2" charset="0"/>
                  <a:cs typeface="Aharoni" panose="02010803020104030203" pitchFamily="2" charset="-79"/>
                </a:rPr>
                <a:t>shaRe:port</a:t>
              </a:r>
              <a:endParaRPr lang="en-US" altLang="ko-KR" sz="4400" b="1" dirty="0">
                <a:solidFill>
                  <a:srgbClr val="7D76D3"/>
                </a:solidFill>
                <a:latin typeface="Segoe Print" panose="02000600000000000000" pitchFamily="2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2921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3200" b="1" dirty="0" err="1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shaRe:port</a:t>
            </a:r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 - </a:t>
            </a:r>
            <a:r>
              <a:rPr lang="en-US" altLang="ko-KR" sz="28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concept</a:t>
            </a:r>
            <a:endParaRPr lang="en-US" altLang="ko-KR" sz="3200" b="1" dirty="0">
              <a:solidFill>
                <a:prstClr val="white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864904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</a:rPr>
                <a:t>난민의 수와 생명과 나눔의 관점에서의 문제</a:t>
              </a:r>
              <a:r>
                <a:rPr lang="en-US" altLang="ko-KR" dirty="0">
                  <a:solidFill>
                    <a:prstClr val="white"/>
                  </a:solidFill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</a:rPr>
                <a:t>난민의 수와  나 눔의 관점에서의 문제</a:t>
              </a:r>
              <a:r>
                <a:rPr lang="en-US" altLang="ko-KR" dirty="0">
                  <a:solidFill>
                    <a:prstClr val="white"/>
                  </a:solidFill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0489796-E5C7-410B-B0B3-7CC320BDAB38}"/>
              </a:ext>
            </a:extLst>
          </p:cNvPr>
          <p:cNvSpPr/>
          <p:nvPr/>
        </p:nvSpPr>
        <p:spPr>
          <a:xfrm>
            <a:off x="694987" y="1945544"/>
            <a:ext cx="2909209" cy="2920692"/>
          </a:xfrm>
          <a:prstGeom prst="roundRect">
            <a:avLst/>
          </a:prstGeom>
          <a:ln w="57150">
            <a:solidFill>
              <a:srgbClr val="FFDA6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40B3D1-108A-4F90-B146-409827C6FE61}"/>
              </a:ext>
            </a:extLst>
          </p:cNvPr>
          <p:cNvGrpSpPr/>
          <p:nvPr/>
        </p:nvGrpSpPr>
        <p:grpSpPr>
          <a:xfrm>
            <a:off x="911665" y="2301498"/>
            <a:ext cx="2337040" cy="2208784"/>
            <a:chOff x="1926845" y="2648429"/>
            <a:chExt cx="2953288" cy="308134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18E914-38DE-4012-AC9B-FD53F375A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86" t="48316" r="53360" b="37360"/>
            <a:stretch/>
          </p:blipFill>
          <p:spPr>
            <a:xfrm>
              <a:off x="3437095" y="3548429"/>
              <a:ext cx="1443038" cy="2171359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BB922D2-C740-4A18-85B0-9A4AE7AA19D2}"/>
                </a:ext>
              </a:extLst>
            </p:cNvPr>
            <p:cNvSpPr/>
            <p:nvPr/>
          </p:nvSpPr>
          <p:spPr>
            <a:xfrm>
              <a:off x="1926845" y="2648429"/>
              <a:ext cx="1482332" cy="212140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FD454A7-2316-40B0-81FD-AD1899042625}"/>
                </a:ext>
              </a:extLst>
            </p:cNvPr>
            <p:cNvSpPr/>
            <p:nvPr/>
          </p:nvSpPr>
          <p:spPr>
            <a:xfrm>
              <a:off x="2573835" y="2998145"/>
              <a:ext cx="1482332" cy="212140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F8A6DED-DA72-4709-8804-B4D88F1A9F99}"/>
                </a:ext>
              </a:extLst>
            </p:cNvPr>
            <p:cNvSpPr/>
            <p:nvPr/>
          </p:nvSpPr>
          <p:spPr>
            <a:xfrm>
              <a:off x="3397801" y="3608363"/>
              <a:ext cx="1482332" cy="212140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786A350-4AE9-4932-AD38-5B2B42E42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088" t="48360" r="59559" b="37318"/>
            <a:stretch/>
          </p:blipFill>
          <p:spPr>
            <a:xfrm>
              <a:off x="3071546" y="3247959"/>
              <a:ext cx="1443027" cy="2171359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166B0FD-F48C-4570-9490-398C33B15ED3}"/>
                </a:ext>
              </a:extLst>
            </p:cNvPr>
            <p:cNvSpPr/>
            <p:nvPr/>
          </p:nvSpPr>
          <p:spPr>
            <a:xfrm>
              <a:off x="3035467" y="3302902"/>
              <a:ext cx="1482332" cy="212140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DDFEB54-58C5-428E-85B0-64C2D14DD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806" t="48095" r="65694" b="37582"/>
            <a:stretch/>
          </p:blipFill>
          <p:spPr>
            <a:xfrm>
              <a:off x="2573836" y="2948195"/>
              <a:ext cx="1482332" cy="217135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1B2975D-C2FC-4152-AE46-FC0FD7D946A7}"/>
                </a:ext>
              </a:extLst>
            </p:cNvPr>
            <p:cNvSpPr/>
            <p:nvPr/>
          </p:nvSpPr>
          <p:spPr>
            <a:xfrm>
              <a:off x="2573835" y="2997441"/>
              <a:ext cx="1482332" cy="212140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10A5CF8-6DD2-493E-8954-5FDEF8995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58" t="48239" r="72043" b="37438"/>
            <a:stretch/>
          </p:blipFill>
          <p:spPr>
            <a:xfrm>
              <a:off x="1926845" y="2648429"/>
              <a:ext cx="1482334" cy="2171359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2D17D90-6535-492D-89B6-2336C7269E6C}"/>
                </a:ext>
              </a:extLst>
            </p:cNvPr>
            <p:cNvSpPr/>
            <p:nvPr/>
          </p:nvSpPr>
          <p:spPr>
            <a:xfrm>
              <a:off x="1926845" y="2652716"/>
              <a:ext cx="1482332" cy="212140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AA835F78-30E9-4698-B7AB-0497B92F3A49}"/>
              </a:ext>
            </a:extLst>
          </p:cNvPr>
          <p:cNvSpPr/>
          <p:nvPr/>
        </p:nvSpPr>
        <p:spPr>
          <a:xfrm>
            <a:off x="3698960" y="2981172"/>
            <a:ext cx="797442" cy="849437"/>
          </a:xfrm>
          <a:prstGeom prst="mathPlus">
            <a:avLst>
              <a:gd name="adj1" fmla="val 208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413E18F-DF09-400E-AE21-95D461BD09D5}"/>
              </a:ext>
            </a:extLst>
          </p:cNvPr>
          <p:cNvSpPr/>
          <p:nvPr/>
        </p:nvSpPr>
        <p:spPr>
          <a:xfrm>
            <a:off x="4611679" y="1945544"/>
            <a:ext cx="2909209" cy="2920692"/>
          </a:xfrm>
          <a:prstGeom prst="roundRect">
            <a:avLst/>
          </a:prstGeom>
          <a:ln w="57150">
            <a:solidFill>
              <a:srgbClr val="FFDA6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8A9EBE9-B2C9-40E0-95E8-9FC7E8AD8B97}"/>
              </a:ext>
            </a:extLst>
          </p:cNvPr>
          <p:cNvSpPr/>
          <p:nvPr/>
        </p:nvSpPr>
        <p:spPr>
          <a:xfrm>
            <a:off x="5053635" y="5134388"/>
            <a:ext cx="2149288" cy="458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1" algn="ctr"/>
            <a:r>
              <a:rPr lang="en-US" altLang="ko-KR" sz="2000" b="1" dirty="0">
                <a:solidFill>
                  <a:schemeClr val="tx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Block chain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2DE5E05-F110-40FC-8BC7-4B2EE00BB10A}"/>
              </a:ext>
            </a:extLst>
          </p:cNvPr>
          <p:cNvSpPr/>
          <p:nvPr/>
        </p:nvSpPr>
        <p:spPr>
          <a:xfrm>
            <a:off x="911665" y="5073454"/>
            <a:ext cx="2648784" cy="458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1" algn="ctr"/>
            <a:r>
              <a:rPr lang="en-US" altLang="ko-KR" sz="2000" b="1" dirty="0">
                <a:solidFill>
                  <a:schemeClr val="tx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Partial transaction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077C034F-07DC-451B-8EE1-35CDB11CB3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26" y="2357134"/>
            <a:ext cx="2097513" cy="2097513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A9FCED34-EA8A-4F19-AD65-BDE17389DB98}"/>
              </a:ext>
            </a:extLst>
          </p:cNvPr>
          <p:cNvSpPr/>
          <p:nvPr/>
        </p:nvSpPr>
        <p:spPr>
          <a:xfrm>
            <a:off x="8578587" y="1945544"/>
            <a:ext cx="2909209" cy="2920692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D8C363-5C25-42E5-9676-A754823C7778}"/>
              </a:ext>
            </a:extLst>
          </p:cNvPr>
          <p:cNvSpPr/>
          <p:nvPr/>
        </p:nvSpPr>
        <p:spPr>
          <a:xfrm>
            <a:off x="8782201" y="5119675"/>
            <a:ext cx="2556737" cy="458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1" algn="ctr"/>
            <a:r>
              <a:rPr lang="en-US" altLang="ko-KR" sz="2000" b="1" dirty="0">
                <a:solidFill>
                  <a:schemeClr val="tx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Comment analysis</a:t>
            </a:r>
          </a:p>
        </p:txBody>
      </p:sp>
      <p:sp>
        <p:nvSpPr>
          <p:cNvPr id="32" name="더하기 기호 31">
            <a:extLst>
              <a:ext uri="{FF2B5EF4-FFF2-40B4-BE49-F238E27FC236}">
                <a16:creationId xmlns:a16="http://schemas.microsoft.com/office/drawing/2014/main" id="{40D93BB5-0BEA-479E-8F93-65D52443CEC0}"/>
              </a:ext>
            </a:extLst>
          </p:cNvPr>
          <p:cNvSpPr/>
          <p:nvPr/>
        </p:nvSpPr>
        <p:spPr>
          <a:xfrm>
            <a:off x="7685612" y="3004281"/>
            <a:ext cx="797442" cy="849437"/>
          </a:xfrm>
          <a:prstGeom prst="mathPlus">
            <a:avLst>
              <a:gd name="adj1" fmla="val 208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023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3200" b="1" dirty="0" err="1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shaRe:port</a:t>
            </a:r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 - </a:t>
            </a:r>
            <a:r>
              <a:rPr lang="en-US" altLang="ko-KR" sz="28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key feature </a:t>
            </a:r>
            <a:r>
              <a:rPr lang="en-US" altLang="ko-KR" sz="2800" b="1" dirty="0">
                <a:solidFill>
                  <a:prstClr val="white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①</a:t>
            </a:r>
            <a:endParaRPr lang="en-US" altLang="ko-KR" sz="3200" b="1" dirty="0">
              <a:solidFill>
                <a:prstClr val="white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5" y="864904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prstClr val="white"/>
                </a:solidFill>
              </a:rPr>
              <a:t>이방인이란 </a:t>
            </a:r>
            <a:r>
              <a:rPr lang="en-US" altLang="ko-KR" dirty="0">
                <a:solidFill>
                  <a:prstClr val="white"/>
                </a:solidFill>
              </a:rPr>
              <a:t>?2. </a:t>
            </a:r>
            <a:r>
              <a:rPr lang="ko-KR" altLang="en-US" dirty="0">
                <a:solidFill>
                  <a:prstClr val="white"/>
                </a:solidFill>
              </a:rPr>
              <a:t>이방인의 종류</a:t>
            </a:r>
            <a:r>
              <a:rPr lang="en-US" altLang="ko-KR" dirty="0">
                <a:solidFill>
                  <a:prstClr val="white"/>
                </a:solidFill>
              </a:rPr>
              <a:t>3. </a:t>
            </a:r>
            <a:r>
              <a:rPr lang="ko-KR" altLang="en-US" dirty="0">
                <a:solidFill>
                  <a:prstClr val="white"/>
                </a:solidFill>
              </a:rPr>
              <a:t>난민의 와 생명과 나눔의 관점에서의 문제</a:t>
            </a:r>
            <a:r>
              <a:rPr lang="en-US" altLang="ko-KR" dirty="0">
                <a:solidFill>
                  <a:prstClr val="white"/>
                </a:solidFill>
              </a:rPr>
              <a:t>4. </a:t>
            </a:r>
            <a:r>
              <a:rPr lang="ko-KR" altLang="en-US" dirty="0">
                <a:solidFill>
                  <a:prstClr val="white"/>
                </a:solidFill>
              </a:rPr>
              <a:t>난민을 위한 복지제도의 종류 </a:t>
            </a:r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복지제도의 문제점</a:t>
            </a:r>
            <a:r>
              <a:rPr lang="en-US" altLang="ko-KR" dirty="0">
                <a:solidFill>
                  <a:prstClr val="white"/>
                </a:solidFill>
              </a:rPr>
              <a:t>6. </a:t>
            </a:r>
            <a:r>
              <a:rPr lang="ko-KR" altLang="en-US" dirty="0">
                <a:solidFill>
                  <a:prstClr val="white"/>
                </a:solidFill>
              </a:rPr>
              <a:t>실천 팁 </a:t>
            </a:r>
            <a:r>
              <a:rPr lang="en-US" altLang="ko-KR" dirty="0">
                <a:solidFill>
                  <a:prstClr val="white"/>
                </a:solidFill>
              </a:rPr>
              <a:t>7. </a:t>
            </a:r>
            <a:r>
              <a:rPr lang="ko-KR" altLang="en-US" dirty="0">
                <a:solidFill>
                  <a:prstClr val="white"/>
                </a:solidFill>
              </a:rPr>
              <a:t>생명 과 나눔의 재정의 </a:t>
            </a:r>
            <a:r>
              <a:rPr lang="en-US" altLang="ko-KR" dirty="0">
                <a:solidFill>
                  <a:prstClr val="white"/>
                </a:solidFill>
              </a:rPr>
              <a:t>1. </a:t>
            </a:r>
            <a:r>
              <a:rPr lang="ko-KR" altLang="en-US" dirty="0">
                <a:solidFill>
                  <a:prstClr val="white"/>
                </a:solidFill>
              </a:rPr>
              <a:t>이방인이란 </a:t>
            </a:r>
            <a:r>
              <a:rPr lang="en-US" altLang="ko-KR" dirty="0">
                <a:solidFill>
                  <a:prstClr val="white"/>
                </a:solidFill>
              </a:rPr>
              <a:t>?2. </a:t>
            </a:r>
            <a:r>
              <a:rPr lang="ko-KR" altLang="en-US" dirty="0">
                <a:solidFill>
                  <a:prstClr val="white"/>
                </a:solidFill>
              </a:rPr>
              <a:t>이방인의 종류</a:t>
            </a:r>
            <a:r>
              <a:rPr lang="en-US" altLang="ko-KR" dirty="0">
                <a:solidFill>
                  <a:prstClr val="white"/>
                </a:solidFill>
              </a:rPr>
              <a:t>3. </a:t>
            </a:r>
            <a:r>
              <a:rPr lang="ko-KR" altLang="en-US" dirty="0">
                <a:solidFill>
                  <a:prstClr val="white"/>
                </a:solidFill>
              </a:rPr>
              <a:t>난민의 수와 생명과 나눔의 관점에서의 문제</a:t>
            </a:r>
            <a:r>
              <a:rPr lang="en-US" altLang="ko-KR" dirty="0">
                <a:solidFill>
                  <a:prstClr val="white"/>
                </a:solidFill>
              </a:rPr>
              <a:t>4. </a:t>
            </a:r>
            <a:r>
              <a:rPr lang="ko-KR" altLang="en-US" dirty="0">
                <a:solidFill>
                  <a:prstClr val="white"/>
                </a:solidFill>
              </a:rPr>
              <a:t>난민을 위한 복지제도의 종류 </a:t>
            </a:r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복지제도의 문제점</a:t>
            </a:r>
            <a:r>
              <a:rPr lang="en-US" altLang="ko-KR" dirty="0">
                <a:solidFill>
                  <a:prstClr val="white"/>
                </a:solidFill>
              </a:rPr>
              <a:t>6. </a:t>
            </a:r>
            <a:r>
              <a:rPr lang="ko-KR" altLang="en-US" dirty="0">
                <a:solidFill>
                  <a:prstClr val="white"/>
                </a:solidFill>
              </a:rPr>
              <a:t>실천 팁 </a:t>
            </a:r>
            <a:r>
              <a:rPr lang="en-US" altLang="ko-KR" dirty="0">
                <a:solidFill>
                  <a:prstClr val="white"/>
                </a:solidFill>
              </a:rPr>
              <a:t>7. </a:t>
            </a:r>
            <a:r>
              <a:rPr lang="ko-KR" altLang="en-US" dirty="0">
                <a:solidFill>
                  <a:prstClr val="white"/>
                </a:solidFill>
              </a:rPr>
              <a:t>생명과 나눔의 재정의 </a:t>
            </a:r>
            <a:r>
              <a:rPr lang="en-US" altLang="ko-KR" dirty="0">
                <a:solidFill>
                  <a:prstClr val="white"/>
                </a:solidFill>
              </a:rPr>
              <a:t>1. </a:t>
            </a:r>
            <a:r>
              <a:rPr lang="ko-KR" altLang="en-US" dirty="0">
                <a:solidFill>
                  <a:prstClr val="white"/>
                </a:solidFill>
              </a:rPr>
              <a:t>이방인이란 </a:t>
            </a:r>
          </a:p>
        </p:txBody>
      </p:sp>
      <p:sp>
        <p:nvSpPr>
          <p:cNvPr id="18" name="자유형 17"/>
          <p:cNvSpPr/>
          <p:nvPr/>
        </p:nvSpPr>
        <p:spPr>
          <a:xfrm>
            <a:off x="563446" y="864904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816599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6462C1-45D6-4B3B-98C7-61CF5DF08FAD}"/>
              </a:ext>
            </a:extLst>
          </p:cNvPr>
          <p:cNvGrpSpPr/>
          <p:nvPr/>
        </p:nvGrpSpPr>
        <p:grpSpPr>
          <a:xfrm>
            <a:off x="4191000" y="1824161"/>
            <a:ext cx="3810000" cy="510333"/>
            <a:chOff x="2479052" y="1785892"/>
            <a:chExt cx="3810000" cy="51033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C1A79FB-5FA0-4FEE-920E-AB295C3F9140}"/>
                </a:ext>
              </a:extLst>
            </p:cNvPr>
            <p:cNvSpPr/>
            <p:nvPr/>
          </p:nvSpPr>
          <p:spPr>
            <a:xfrm>
              <a:off x="2479052" y="1785892"/>
              <a:ext cx="3810000" cy="5103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359DFD-9D40-445D-B0B2-DC5E959BFEA0}"/>
                </a:ext>
              </a:extLst>
            </p:cNvPr>
            <p:cNvSpPr txBox="1"/>
            <p:nvPr/>
          </p:nvSpPr>
          <p:spPr>
            <a:xfrm>
              <a:off x="2670526" y="1810226"/>
              <a:ext cx="3427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● </a:t>
              </a:r>
              <a:r>
                <a:rPr lang="en-US" altLang="ko-KR" sz="2400" b="1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Partial transaction</a:t>
              </a:r>
              <a:endParaRPr lang="ko-KR" altLang="en-US" sz="2400" b="1" dirty="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1525673-F3AC-4D16-AAFC-9DDF6E55772C}"/>
              </a:ext>
            </a:extLst>
          </p:cNvPr>
          <p:cNvSpPr/>
          <p:nvPr/>
        </p:nvSpPr>
        <p:spPr>
          <a:xfrm>
            <a:off x="3111065" y="2864738"/>
            <a:ext cx="5969871" cy="2702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☛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Report is sold by </a:t>
            </a:r>
            <a:r>
              <a:rPr lang="en-US" altLang="ko-KR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sub-topics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3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☛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Customer </a:t>
            </a:r>
            <a:r>
              <a:rPr lang="en-US" altLang="ko-KR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pays only for what they needs</a:t>
            </a:r>
          </a:p>
          <a:p>
            <a:pPr algn="ctr">
              <a:lnSpc>
                <a:spcPct val="3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501BB5-D704-4DAF-9F54-A7DEE4B062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936" y="3901890"/>
            <a:ext cx="2121408" cy="21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24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3200" b="1" dirty="0" err="1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shaRe:port</a:t>
            </a:r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 - </a:t>
            </a:r>
            <a:r>
              <a:rPr lang="en-US" altLang="ko-KR" sz="28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key feature </a:t>
            </a:r>
            <a:r>
              <a:rPr lang="en-US" altLang="ko-KR" sz="2800" b="1" dirty="0">
                <a:solidFill>
                  <a:prstClr val="white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②</a:t>
            </a:r>
            <a:endParaRPr lang="en-US" altLang="ko-KR" sz="3200" b="1" dirty="0">
              <a:solidFill>
                <a:prstClr val="white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5" y="864904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1. </a:t>
            </a:r>
            <a:r>
              <a:rPr lang="ko-KR" altLang="en-US" dirty="0">
                <a:solidFill>
                  <a:prstClr val="white"/>
                </a:solidFill>
              </a:rPr>
              <a:t>이방인이란 </a:t>
            </a:r>
            <a:r>
              <a:rPr lang="en-US" altLang="ko-KR" dirty="0">
                <a:solidFill>
                  <a:prstClr val="white"/>
                </a:solidFill>
              </a:rPr>
              <a:t>?2. </a:t>
            </a:r>
            <a:r>
              <a:rPr lang="ko-KR" altLang="en-US" dirty="0">
                <a:solidFill>
                  <a:prstClr val="white"/>
                </a:solidFill>
              </a:rPr>
              <a:t>이방인의 종류</a:t>
            </a:r>
            <a:r>
              <a:rPr lang="en-US" altLang="ko-KR" dirty="0">
                <a:solidFill>
                  <a:prstClr val="white"/>
                </a:solidFill>
              </a:rPr>
              <a:t>3. </a:t>
            </a:r>
            <a:r>
              <a:rPr lang="ko-KR" altLang="en-US" dirty="0">
                <a:solidFill>
                  <a:prstClr val="white"/>
                </a:solidFill>
              </a:rPr>
              <a:t>난민의 수와 생명과 나눔의 관점에서의 문제</a:t>
            </a:r>
            <a:r>
              <a:rPr lang="en-US" altLang="ko-KR" dirty="0">
                <a:solidFill>
                  <a:prstClr val="white"/>
                </a:solidFill>
              </a:rPr>
              <a:t>4. </a:t>
            </a:r>
            <a:r>
              <a:rPr lang="ko-KR" altLang="en-US" dirty="0">
                <a:solidFill>
                  <a:prstClr val="white"/>
                </a:solidFill>
              </a:rPr>
              <a:t>난민을 위한 복지제도의 종류 </a:t>
            </a:r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복지제도의 문제점</a:t>
            </a:r>
            <a:r>
              <a:rPr lang="en-US" altLang="ko-KR" dirty="0">
                <a:solidFill>
                  <a:prstClr val="white"/>
                </a:solidFill>
              </a:rPr>
              <a:t>6. </a:t>
            </a:r>
            <a:r>
              <a:rPr lang="ko-KR" altLang="en-US" dirty="0">
                <a:solidFill>
                  <a:prstClr val="white"/>
                </a:solidFill>
              </a:rPr>
              <a:t>실천 팁 </a:t>
            </a:r>
            <a:r>
              <a:rPr lang="en-US" altLang="ko-KR" dirty="0">
                <a:solidFill>
                  <a:prstClr val="white"/>
                </a:solidFill>
              </a:rPr>
              <a:t>7. </a:t>
            </a:r>
            <a:r>
              <a:rPr lang="ko-KR" altLang="en-US" dirty="0">
                <a:solidFill>
                  <a:prstClr val="white"/>
                </a:solidFill>
              </a:rPr>
              <a:t>생명과 나눔의 재정의 </a:t>
            </a:r>
            <a:r>
              <a:rPr lang="en-US" altLang="ko-KR" dirty="0">
                <a:solidFill>
                  <a:prstClr val="white"/>
                </a:solidFill>
              </a:rPr>
              <a:t>1. </a:t>
            </a:r>
            <a:r>
              <a:rPr lang="ko-KR" altLang="en-US" dirty="0">
                <a:solidFill>
                  <a:prstClr val="white"/>
                </a:solidFill>
              </a:rPr>
              <a:t>이방인이란 </a:t>
            </a:r>
            <a:r>
              <a:rPr lang="en-US" altLang="ko-KR" dirty="0">
                <a:solidFill>
                  <a:prstClr val="white"/>
                </a:solidFill>
              </a:rPr>
              <a:t>?2. </a:t>
            </a:r>
            <a:r>
              <a:rPr lang="ko-KR" altLang="en-US" dirty="0">
                <a:solidFill>
                  <a:prstClr val="white"/>
                </a:solidFill>
              </a:rPr>
              <a:t>이방인의 종류</a:t>
            </a:r>
            <a:r>
              <a:rPr lang="en-US" altLang="ko-KR" dirty="0">
                <a:solidFill>
                  <a:prstClr val="white"/>
                </a:solidFill>
              </a:rPr>
              <a:t>3. </a:t>
            </a:r>
            <a:r>
              <a:rPr lang="ko-KR" altLang="en-US" dirty="0">
                <a:solidFill>
                  <a:prstClr val="white"/>
                </a:solidFill>
              </a:rPr>
              <a:t>난민의 수와 생명과 나눔의 관점에서의 문제</a:t>
            </a:r>
            <a:r>
              <a:rPr lang="en-US" altLang="ko-KR" dirty="0">
                <a:solidFill>
                  <a:prstClr val="white"/>
                </a:solidFill>
              </a:rPr>
              <a:t>4. </a:t>
            </a:r>
            <a:r>
              <a:rPr lang="ko-KR" altLang="en-US" dirty="0">
                <a:solidFill>
                  <a:prstClr val="white"/>
                </a:solidFill>
              </a:rPr>
              <a:t>난민을 위한 복지제도의 종류 </a:t>
            </a:r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복지제도의 문제점</a:t>
            </a:r>
            <a:r>
              <a:rPr lang="en-US" altLang="ko-KR" dirty="0">
                <a:solidFill>
                  <a:prstClr val="white"/>
                </a:solidFill>
              </a:rPr>
              <a:t>6. </a:t>
            </a:r>
            <a:r>
              <a:rPr lang="ko-KR" altLang="en-US" dirty="0">
                <a:solidFill>
                  <a:prstClr val="white"/>
                </a:solidFill>
              </a:rPr>
              <a:t>실천 팁 </a:t>
            </a:r>
            <a:r>
              <a:rPr lang="en-US" altLang="ko-KR" dirty="0">
                <a:solidFill>
                  <a:prstClr val="white"/>
                </a:solidFill>
              </a:rPr>
              <a:t>7. </a:t>
            </a:r>
            <a:r>
              <a:rPr lang="ko-KR" altLang="en-US" dirty="0">
                <a:solidFill>
                  <a:prstClr val="white"/>
                </a:solidFill>
              </a:rPr>
              <a:t>생명과 나눔의 재정의 </a:t>
            </a:r>
            <a:r>
              <a:rPr lang="en-US" altLang="ko-KR" dirty="0">
                <a:solidFill>
                  <a:prstClr val="white"/>
                </a:solidFill>
              </a:rPr>
              <a:t>1. </a:t>
            </a:r>
            <a:r>
              <a:rPr lang="ko-KR" altLang="en-US" dirty="0">
                <a:solidFill>
                  <a:prstClr val="white"/>
                </a:solidFill>
              </a:rPr>
              <a:t>이방인이란 </a:t>
            </a:r>
          </a:p>
        </p:txBody>
      </p:sp>
      <p:sp>
        <p:nvSpPr>
          <p:cNvPr id="18" name="자유형 17"/>
          <p:cNvSpPr/>
          <p:nvPr/>
        </p:nvSpPr>
        <p:spPr>
          <a:xfrm>
            <a:off x="563446" y="864904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816599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ADFCDD-B57C-4FB4-9855-10125E03E34F}"/>
              </a:ext>
            </a:extLst>
          </p:cNvPr>
          <p:cNvSpPr/>
          <p:nvPr/>
        </p:nvSpPr>
        <p:spPr>
          <a:xfrm>
            <a:off x="1657367" y="3051815"/>
            <a:ext cx="8877267" cy="124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Shared economy system based on </a:t>
            </a:r>
            <a:r>
              <a:rPr lang="en-US" altLang="ko-KR" sz="2000" b="1" dirty="0">
                <a:solidFill>
                  <a:srgbClr val="E3051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block chain transaction system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So, transaction based on </a:t>
            </a:r>
            <a:r>
              <a:rPr lang="en-US" altLang="ko-KR" sz="2000" b="1" dirty="0">
                <a:solidFill>
                  <a:srgbClr val="E3051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reliability.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134FC9-4D6B-4ADC-8CF0-5D8716933B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11" y="3809751"/>
            <a:ext cx="2482655" cy="248265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BF2F40F-C780-4390-BE43-5999989674B6}"/>
              </a:ext>
            </a:extLst>
          </p:cNvPr>
          <p:cNvGrpSpPr/>
          <p:nvPr/>
        </p:nvGrpSpPr>
        <p:grpSpPr>
          <a:xfrm>
            <a:off x="3941788" y="1806922"/>
            <a:ext cx="4334840" cy="510333"/>
            <a:chOff x="1136697" y="1785892"/>
            <a:chExt cx="4334840" cy="5103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2F909D5-388C-479A-A0C6-6AAEC1AEA02A}"/>
                </a:ext>
              </a:extLst>
            </p:cNvPr>
            <p:cNvSpPr/>
            <p:nvPr/>
          </p:nvSpPr>
          <p:spPr>
            <a:xfrm>
              <a:off x="1136697" y="1785892"/>
              <a:ext cx="4334840" cy="5103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2A1E2E-E92C-4E83-BF64-1028FC25E710}"/>
                </a:ext>
              </a:extLst>
            </p:cNvPr>
            <p:cNvSpPr txBox="1"/>
            <p:nvPr/>
          </p:nvSpPr>
          <p:spPr>
            <a:xfrm>
              <a:off x="1309976" y="1810226"/>
              <a:ext cx="3899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● </a:t>
              </a:r>
              <a:r>
                <a:rPr lang="en-US" altLang="ko-KR" sz="2400" b="1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Reliability of contract</a:t>
              </a:r>
              <a:endParaRPr lang="ko-KR" altLang="en-US" sz="2400" b="1" dirty="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479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dirty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7941</TotalTime>
  <Words>2208</Words>
  <Application>Microsoft Office PowerPoint</Application>
  <PresentationFormat>와이드스크린</PresentationFormat>
  <Paragraphs>175</Paragraphs>
  <Slides>29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뫼비우스 Regular</vt:lpstr>
      <vt:lpstr>맑은 고딕</vt:lpstr>
      <vt:lpstr>나눔스퀘어</vt:lpstr>
      <vt:lpstr>나눔스퀘어 ExtraBold</vt:lpstr>
      <vt:lpstr>Arial</vt:lpstr>
      <vt:lpstr>Segoe Print</vt:lpstr>
      <vt:lpstr>뫼비우스 Bold</vt:lpstr>
      <vt:lpstr>배달의민족 주아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최 인선</cp:lastModifiedBy>
  <cp:revision>244</cp:revision>
  <dcterms:created xsi:type="dcterms:W3CDTF">2017-04-20T07:21:04Z</dcterms:created>
  <dcterms:modified xsi:type="dcterms:W3CDTF">2020-06-26T13:55:10Z</dcterms:modified>
</cp:coreProperties>
</file>